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6" r:id="rId5"/>
    <p:sldId id="286" r:id="rId6"/>
    <p:sldId id="268" r:id="rId7"/>
    <p:sldId id="269" r:id="rId8"/>
    <p:sldId id="270" r:id="rId9"/>
    <p:sldId id="299" r:id="rId10"/>
    <p:sldId id="300" r:id="rId11"/>
    <p:sldId id="301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302" r:id="rId20"/>
    <p:sldId id="297" r:id="rId21"/>
    <p:sldId id="289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5657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7991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74460"/>
            <a:ext cx="5384800" cy="24244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74460"/>
            <a:ext cx="5384800" cy="24244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724713"/>
            <a:ext cx="5384800" cy="24014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724713"/>
            <a:ext cx="5384800" cy="24014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1750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91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74459"/>
            <a:ext cx="5384800" cy="49517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82847"/>
            <a:ext cx="5384800" cy="239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16323"/>
            <a:ext cx="5384800" cy="24098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265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5255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91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74459"/>
            <a:ext cx="10972800" cy="495170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647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49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374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2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7681"/>
            <a:ext cx="10972800" cy="4968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039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07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6071"/>
            <a:ext cx="5384800" cy="496009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6071"/>
            <a:ext cx="5384800" cy="496009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014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91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74459"/>
            <a:ext cx="5384800" cy="49517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459"/>
            <a:ext cx="5384800" cy="49517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798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91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7438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14147"/>
            <a:ext cx="5386917" cy="419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7438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14147"/>
            <a:ext cx="5389033" cy="419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28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07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731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3314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783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13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98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36" y="6553540"/>
            <a:ext cx="2881075" cy="192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19833" r="15536" b="24466"/>
          <a:stretch/>
        </p:blipFill>
        <p:spPr>
          <a:xfrm>
            <a:off x="98660" y="6138446"/>
            <a:ext cx="1669980" cy="649774"/>
          </a:xfrm>
          <a:prstGeom prst="rect">
            <a:avLst/>
          </a:prstGeom>
        </p:spPr>
      </p:pic>
      <p:pic>
        <p:nvPicPr>
          <p:cNvPr id="1030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631EF8-C78C-43A0-AD7D-566ED35CB5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36" y="6553540"/>
            <a:ext cx="2881075" cy="192072"/>
          </a:xfrm>
          <a:prstGeom prst="rect">
            <a:avLst/>
          </a:prstGeom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A48926AB-AB63-4E6A-AF51-68C69CAE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D6C0-FE22-20DB-D83B-E362523BC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76411"/>
            <a:ext cx="10363200" cy="1470025"/>
          </a:xfrm>
        </p:spPr>
        <p:txBody>
          <a:bodyPr/>
          <a:lstStyle/>
          <a:p>
            <a:r>
              <a:rPr lang="en-US" dirty="0"/>
              <a:t>VX </a:t>
            </a:r>
            <a:r>
              <a:rPr lang="en-US"/>
              <a:t>Series Hands 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21AE2-92A1-D719-ADF3-5476EE032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0600"/>
            <a:ext cx="8534400" cy="1752600"/>
          </a:xfrm>
        </p:spPr>
        <p:txBody>
          <a:bodyPr/>
          <a:lstStyle/>
          <a:p>
            <a:r>
              <a:rPr lang="en-US" dirty="0"/>
              <a:t>September 18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4BF87-D971-5AC8-F70D-61407B018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057400"/>
            <a:ext cx="69818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25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4372-A84D-2231-367B-8A57A0ED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Exciter/Controller (VX3 to VX6)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9C5EBB-0977-426B-F73A-EC01B0F75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87" y="1157288"/>
            <a:ext cx="7428025" cy="4968875"/>
          </a:xfrm>
        </p:spPr>
      </p:pic>
    </p:spTree>
    <p:extLst>
      <p:ext uri="{BB962C8B-B14F-4D97-AF65-F5344CB8AC3E}">
        <p14:creationId xmlns:p14="http://schemas.microsoft.com/office/powerpoint/2010/main" val="19665453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4372-A84D-2231-367B-8A57A0ED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Amplifier (VX3 to VX6)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4877C8-5694-8847-C64A-39C12FE7A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083" y="967395"/>
            <a:ext cx="10171522" cy="5397654"/>
          </a:xfrm>
        </p:spPr>
      </p:pic>
    </p:spTree>
    <p:extLst>
      <p:ext uri="{BB962C8B-B14F-4D97-AF65-F5344CB8AC3E}">
        <p14:creationId xmlns:p14="http://schemas.microsoft.com/office/powerpoint/2010/main" val="41935910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4BA3-1837-3C6B-EA63-9A80CD42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E15AB0-67B0-EE8C-1011-DA9D98EBCBC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NAPE90 - Exciter</a:t>
            </a:r>
          </a:p>
          <a:p>
            <a:r>
              <a:rPr lang="en-US" sz="2400" dirty="0"/>
              <a:t>Complete new architecture with integrated device (2 x DSP + ARM)</a:t>
            </a:r>
          </a:p>
          <a:p>
            <a:r>
              <a:rPr lang="en-US" sz="2400" dirty="0"/>
              <a:t>Removable SD card containing TX Operating System, firmware, calibration, and user configuration</a:t>
            </a:r>
          </a:p>
          <a:p>
            <a:r>
              <a:rPr lang="en-US" sz="2400" dirty="0"/>
              <a:t>Comparable to VS NAPE87</a:t>
            </a:r>
          </a:p>
          <a:p>
            <a:r>
              <a:rPr lang="en-US" sz="2400" dirty="0"/>
              <a:t>Performs exciter and controller functions.</a:t>
            </a:r>
          </a:p>
          <a:p>
            <a:r>
              <a:rPr lang="en-US" sz="2400" dirty="0"/>
              <a:t>2 x AES Digital Audio Inputs</a:t>
            </a:r>
          </a:p>
          <a:p>
            <a:r>
              <a:rPr lang="en-US" sz="2400" dirty="0"/>
              <a:t>Scaled back discrete remote IO</a:t>
            </a:r>
          </a:p>
          <a:p>
            <a:endParaRPr lang="en-US" sz="24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CF7F728-16FF-9795-B809-4683088BA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895992"/>
            <a:ext cx="5384800" cy="3508928"/>
          </a:xfrm>
        </p:spPr>
      </p:pic>
    </p:spTree>
    <p:extLst>
      <p:ext uri="{BB962C8B-B14F-4D97-AF65-F5344CB8AC3E}">
        <p14:creationId xmlns:p14="http://schemas.microsoft.com/office/powerpoint/2010/main" val="12199225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9E8C-0869-B16C-9E24-2998E8EF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283B4-9CD0-5618-B9BE-A72D03378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74459"/>
            <a:ext cx="5913120" cy="49517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NAPI189 – Analog Audio Board</a:t>
            </a:r>
          </a:p>
          <a:p>
            <a:r>
              <a:rPr lang="en-US" sz="2400" dirty="0"/>
              <a:t>Digitizes all analog program inputs</a:t>
            </a:r>
          </a:p>
          <a:p>
            <a:r>
              <a:rPr lang="en-US" sz="2400" dirty="0"/>
              <a:t>Removes analog circuits from Exciter and isolates it from possible damage. </a:t>
            </a:r>
          </a:p>
          <a:p>
            <a:r>
              <a:rPr lang="en-US" sz="2400" dirty="0"/>
              <a:t>2 x XLR for analog left &amp; right Inputs</a:t>
            </a:r>
          </a:p>
          <a:p>
            <a:r>
              <a:rPr lang="en-US" sz="2400" dirty="0"/>
              <a:t>2 x BNC for composite inputs (MPX/SCA)</a:t>
            </a:r>
          </a:p>
          <a:p>
            <a:r>
              <a:rPr lang="en-US" sz="2400" dirty="0"/>
              <a:t>Provides 19kHz pilot output</a:t>
            </a:r>
          </a:p>
          <a:p>
            <a:r>
              <a:rPr lang="en-US" sz="2400" dirty="0"/>
              <a:t>No D-Sub adapter required</a:t>
            </a:r>
          </a:p>
          <a:p>
            <a:r>
              <a:rPr lang="en-US" sz="2400" dirty="0"/>
              <a:t>Audio sources are flexible and independent.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36F563-C1CA-B5E7-B456-45E40A53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84" y="1073791"/>
            <a:ext cx="4009561" cy="1943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3955BC-115D-F989-2CB0-71ED6391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84" y="3101670"/>
            <a:ext cx="4009560" cy="30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031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C042-C521-AB27-7AE0-1954990595C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EBE63F-4C37-9254-9A18-A6F31F8A65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74460"/>
            <a:ext cx="5384800" cy="27039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System Interface Board</a:t>
            </a:r>
          </a:p>
          <a:p>
            <a:r>
              <a:rPr lang="en-US" sz="2400" dirty="0"/>
              <a:t>Interfaces (connects) various system components. </a:t>
            </a:r>
          </a:p>
          <a:p>
            <a:r>
              <a:rPr lang="en-US" sz="2400" dirty="0"/>
              <a:t>Contains MCU for measurements, serial communications, PA bias, etc.</a:t>
            </a:r>
          </a:p>
          <a:p>
            <a:r>
              <a:rPr lang="en-US" sz="2400" dirty="0"/>
              <a:t>Provides unique ID for licensing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2C5F8-6C4E-8E19-7FCC-6848632B5C2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Power Supply Interface Board</a:t>
            </a:r>
          </a:p>
          <a:p>
            <a:r>
              <a:rPr lang="en-US" sz="2400" dirty="0"/>
              <a:t>Distributes AC to both LVPS and PAPS</a:t>
            </a:r>
          </a:p>
          <a:p>
            <a:r>
              <a:rPr lang="en-US" sz="2400" dirty="0"/>
              <a:t>Measures PA Voltage and Current </a:t>
            </a:r>
          </a:p>
          <a:p>
            <a:r>
              <a:rPr lang="en-US" sz="2400" dirty="0"/>
              <a:t>Interfaces between SIB and PAPS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173EEC0-8E7D-BA9C-185C-82C5680C47D3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609600" y="3878404"/>
            <a:ext cx="5384800" cy="209363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D754A1-7BD8-AA51-03AA-64B189356D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10625" y="3429000"/>
            <a:ext cx="2958750" cy="2401888"/>
          </a:xfrm>
        </p:spPr>
      </p:pic>
    </p:spTree>
    <p:extLst>
      <p:ext uri="{BB962C8B-B14F-4D97-AF65-F5344CB8AC3E}">
        <p14:creationId xmlns:p14="http://schemas.microsoft.com/office/powerpoint/2010/main" val="32646333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C042-C521-AB27-7AE0-1954990595C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EBE63F-4C37-9254-9A18-A6F31F8A65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74460"/>
            <a:ext cx="5384800" cy="24014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Display</a:t>
            </a:r>
          </a:p>
          <a:p>
            <a:r>
              <a:rPr lang="en-US" sz="2400" dirty="0"/>
              <a:t>320 x 240p full color LCD</a:t>
            </a:r>
          </a:p>
          <a:p>
            <a:r>
              <a:rPr lang="en-US" sz="2400" dirty="0"/>
              <a:t>Not a touchscreen</a:t>
            </a:r>
          </a:p>
          <a:p>
            <a:r>
              <a:rPr lang="en-US" sz="2400" dirty="0"/>
              <a:t>Contains a co-processor to draw the display from basic serial commands.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2C5F8-6C4E-8E19-7FCC-6848632B5C2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174460"/>
            <a:ext cx="5628640" cy="24244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NAPI201 – Front Panel UI Board</a:t>
            </a:r>
          </a:p>
          <a:p>
            <a:r>
              <a:rPr lang="en-US" sz="2400" dirty="0"/>
              <a:t>Contains buttons and LEDs for system control and indication</a:t>
            </a:r>
          </a:p>
          <a:p>
            <a:r>
              <a:rPr lang="en-US" sz="2400" dirty="0"/>
              <a:t>Interfaces between Display and SIB</a:t>
            </a:r>
          </a:p>
          <a:p>
            <a:r>
              <a:rPr lang="en-US" sz="2400" dirty="0"/>
              <a:t>Provides USB port (identical to rear USB)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691192D-368C-C7BF-99F6-0A083581A8C7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2829560" y="3598878"/>
            <a:ext cx="6329680" cy="2781633"/>
          </a:xfrm>
        </p:spPr>
      </p:pic>
    </p:spTree>
    <p:extLst>
      <p:ext uri="{BB962C8B-B14F-4D97-AF65-F5344CB8AC3E}">
        <p14:creationId xmlns:p14="http://schemas.microsoft.com/office/powerpoint/2010/main" val="6974056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C042-C521-AB27-7AE0-1954990595C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EBE63F-4C37-9254-9A18-A6F31F8A65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32A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NAPH15 – 2-Way Splitter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32A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input to 2 output RF Splitter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32A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Adds DC Bias to each RF drive signal.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/>
              <a:t>VX2 and VX1.5 only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32A5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2C5F8-6C4E-8E19-7FCC-6848632B5C2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32A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NAPA41 – IPA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32A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Amplifies RF drive from Exciter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32A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+12V device, eliminating the need for a separate IPA power supply</a:t>
            </a:r>
          </a:p>
          <a:p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6990A2-BDBA-3F8F-6DC7-5D9B49898797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2317067" y="3180715"/>
            <a:ext cx="7557866" cy="3036888"/>
          </a:xfrm>
        </p:spPr>
      </p:pic>
    </p:spTree>
    <p:extLst>
      <p:ext uri="{BB962C8B-B14F-4D97-AF65-F5344CB8AC3E}">
        <p14:creationId xmlns:p14="http://schemas.microsoft.com/office/powerpoint/2010/main" val="5826939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11FC-4CAD-44CD-FF8A-F6A93456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2D3CA5-73F4-A1FC-FC29-66C9CAAF3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66239"/>
            <a:ext cx="5384800" cy="44599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NAPA40 – Final Stage RF Amplifier</a:t>
            </a:r>
          </a:p>
          <a:p>
            <a:r>
              <a:rPr lang="en-US" sz="2400" dirty="0"/>
              <a:t>Solderless design for easy replacement</a:t>
            </a:r>
          </a:p>
          <a:p>
            <a:r>
              <a:rPr lang="en-US" sz="2400" dirty="0"/>
              <a:t>Planar balun replaces coax. </a:t>
            </a:r>
          </a:p>
          <a:p>
            <a:r>
              <a:rPr lang="en-US" sz="2400" dirty="0"/>
              <a:t>RF Drive and DC Bias are delivered combined on the Coax input.</a:t>
            </a:r>
          </a:p>
          <a:p>
            <a:r>
              <a:rPr lang="en-US" sz="2400" dirty="0"/>
              <a:t>New 65V LDMOS FET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781331-1F46-CE30-C934-74EE161565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4400" y="2129846"/>
            <a:ext cx="5944362" cy="2598308"/>
          </a:xfrm>
        </p:spPr>
      </p:pic>
    </p:spTree>
    <p:extLst>
      <p:ext uri="{BB962C8B-B14F-4D97-AF65-F5344CB8AC3E}">
        <p14:creationId xmlns:p14="http://schemas.microsoft.com/office/powerpoint/2010/main" val="2652053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AF84-8EC7-CD1F-E4A4-102DB43D1B33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DCADA6-70AD-68F1-5237-722D9A20A6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RF Combiner (VX1.5&amp;VX2)</a:t>
            </a:r>
          </a:p>
          <a:p>
            <a:r>
              <a:rPr lang="en-US" sz="2400" dirty="0"/>
              <a:t>2 Way combiner</a:t>
            </a:r>
          </a:p>
          <a:p>
            <a:r>
              <a:rPr lang="en-US" sz="2400" dirty="0"/>
              <a:t>2 x Shunt inductors for lightning protection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F066A-505B-57B8-18B5-24C8F203486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NAPF16 - Low pass filter</a:t>
            </a:r>
          </a:p>
          <a:p>
            <a:r>
              <a:rPr lang="en-US" sz="2400" dirty="0"/>
              <a:t>Solderless input connection</a:t>
            </a:r>
          </a:p>
          <a:p>
            <a:r>
              <a:rPr lang="en-US" sz="2400" dirty="0"/>
              <a:t>Paired 1:1 with each power amplifier:</a:t>
            </a:r>
          </a:p>
          <a:p>
            <a:pPr lvl="1"/>
            <a:r>
              <a:rPr lang="en-US" sz="2000" dirty="0"/>
              <a:t>This provides a scalable design</a:t>
            </a:r>
          </a:p>
          <a:p>
            <a:pPr lvl="1"/>
            <a:r>
              <a:rPr lang="en-US" sz="2000" dirty="0"/>
              <a:t>Contains harmonic emissions before combining stages.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8587D8-F0E5-BB74-C3AC-D51F162E15F0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391044" y="2962482"/>
            <a:ext cx="5603356" cy="316368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8C3798-8007-EED5-6155-4C72EBF845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Directional Coupler</a:t>
            </a:r>
          </a:p>
          <a:p>
            <a:r>
              <a:rPr lang="en-US" sz="2400" dirty="0"/>
              <a:t>Provides Forward, Reflected and RF Monitor Samples.</a:t>
            </a:r>
          </a:p>
          <a:p>
            <a:r>
              <a:rPr lang="en-US" sz="2400" dirty="0"/>
              <a:t>Designed with high directivity to reduce measurement error.</a:t>
            </a:r>
          </a:p>
        </p:txBody>
      </p:sp>
    </p:spTree>
    <p:extLst>
      <p:ext uri="{BB962C8B-B14F-4D97-AF65-F5344CB8AC3E}">
        <p14:creationId xmlns:p14="http://schemas.microsoft.com/office/powerpoint/2010/main" val="3251695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AF84-8EC7-CD1F-E4A4-102DB43D1B33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System Components (VX3 to VX6)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DCADA6-70AD-68F1-5237-722D9A20A6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6 Way Splitter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F066A-505B-57B8-18B5-24C8F203486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Combiner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8C3798-8007-EED5-6155-4C72EBF845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IPA PWB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1EF0B-447C-B1A8-D886-64ED909F94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Power Supply Interface PWB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C0499-6DB2-793E-4777-754E8511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8847"/>
            <a:ext cx="5546958" cy="1739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98534-15DB-76CD-A564-4936E8836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169" y="1549022"/>
            <a:ext cx="4413662" cy="2039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55102B-49E1-A15C-9278-726A0EB2D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456" y="4246497"/>
            <a:ext cx="4415246" cy="1879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1AD0E-4236-FC9C-EFF1-C5FB36F9E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20" y="4099360"/>
            <a:ext cx="4118066" cy="23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666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DA7F-F418-AF0B-1AA2-FCD57444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VX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FE61-1A20-A5DE-1258-A4D0BA74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Nautel’s series of compact, rack mount, FM transmitters</a:t>
            </a:r>
          </a:p>
          <a:p>
            <a:r>
              <a:rPr lang="en-US" dirty="0"/>
              <a:t>Focused on analog FM performance</a:t>
            </a:r>
          </a:p>
          <a:p>
            <a:r>
              <a:rPr lang="en-US" dirty="0"/>
              <a:t>All new technology and design:</a:t>
            </a:r>
          </a:p>
          <a:p>
            <a:pPr lvl="1"/>
            <a:r>
              <a:rPr lang="en-US" dirty="0"/>
              <a:t>All New RFPA, IPA, Exciter/Controller,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New Software (AUI) and firmware (control system, audio processing, protection system,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options for software limited models and power levels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118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03E8-5F12-5724-3B61-47229B85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for Persistent Storage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D25DE-0FEC-5CF5-44AC-44E29FDBE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245" y="2234152"/>
            <a:ext cx="3167404" cy="3855563"/>
          </a:xfrm>
        </p:spPr>
        <p:txBody>
          <a:bodyPr/>
          <a:lstStyle/>
          <a:p>
            <a:r>
              <a:rPr lang="en-US" sz="2400" dirty="0"/>
              <a:t>Rear panel accessible </a:t>
            </a:r>
          </a:p>
          <a:p>
            <a:r>
              <a:rPr lang="en-US" sz="2400" dirty="0"/>
              <a:t>Linux formatted file system</a:t>
            </a:r>
          </a:p>
          <a:p>
            <a:r>
              <a:rPr lang="en-US" sz="2400" dirty="0"/>
              <a:t>Holds</a:t>
            </a:r>
          </a:p>
          <a:p>
            <a:pPr lvl="1"/>
            <a:r>
              <a:rPr lang="en-US" sz="2000" dirty="0"/>
              <a:t>Operating system</a:t>
            </a:r>
          </a:p>
          <a:p>
            <a:pPr lvl="1"/>
            <a:r>
              <a:rPr lang="en-US" sz="2000" dirty="0"/>
              <a:t>Firmware files</a:t>
            </a:r>
          </a:p>
          <a:p>
            <a:pPr lvl="1"/>
            <a:r>
              <a:rPr lang="en-US" sz="2000" dirty="0"/>
              <a:t>User settings</a:t>
            </a:r>
          </a:p>
          <a:p>
            <a:r>
              <a:rPr lang="en-US" sz="2400" dirty="0"/>
              <a:t>Minimal onboard Flash memory</a:t>
            </a:r>
            <a:endParaRPr lang="en-CA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567EA8-43CD-34B9-0C3F-1BAABB340E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0960" t="26167" r="15386" b="51738"/>
          <a:stretch/>
        </p:blipFill>
        <p:spPr>
          <a:xfrm>
            <a:off x="226244" y="285880"/>
            <a:ext cx="1894786" cy="1797616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BF78C4B-E55F-FAA3-9948-5C63DD84FD42}"/>
              </a:ext>
            </a:extLst>
          </p:cNvPr>
          <p:cNvSpPr txBox="1">
            <a:spLocks/>
          </p:cNvSpPr>
          <p:nvPr/>
        </p:nvSpPr>
        <p:spPr>
          <a:xfrm>
            <a:off x="3478491" y="1477157"/>
            <a:ext cx="8103909" cy="449943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32A5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baseline="0" dirty="0"/>
              <a:t>Can be removed to make backups or clone settings (with Transmitter AC off)</a:t>
            </a:r>
          </a:p>
          <a:p>
            <a:r>
              <a:rPr lang="en-US" kern="0" baseline="0" dirty="0"/>
              <a:t>Recessed in to avoid accidently removal when working on the system</a:t>
            </a:r>
          </a:p>
          <a:p>
            <a:r>
              <a:rPr lang="en-US" kern="0" baseline="0" dirty="0"/>
              <a:t>Easier to replace then having to remove solder-on memory</a:t>
            </a:r>
          </a:p>
          <a:p>
            <a:r>
              <a:rPr lang="en-US" kern="0" baseline="0" dirty="0"/>
              <a:t>Provides expandability if new software or firmware features re added that require more storage</a:t>
            </a:r>
          </a:p>
          <a:p>
            <a:r>
              <a:rPr lang="en-US" kern="0" baseline="0" dirty="0"/>
              <a:t>WARNING: Can not be removed during transmitter operations or Linux and the AUI will crash</a:t>
            </a:r>
          </a:p>
          <a:p>
            <a:endParaRPr lang="en-CA" kern="0" baseline="0" dirty="0"/>
          </a:p>
        </p:txBody>
      </p:sp>
    </p:spTree>
    <p:extLst>
      <p:ext uri="{BB962C8B-B14F-4D97-AF65-F5344CB8AC3E}">
        <p14:creationId xmlns:p14="http://schemas.microsoft.com/office/powerpoint/2010/main" val="34642618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05696-CE15-AC93-0592-9BDA650E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 + Hands 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8EAD7-B94F-6504-1033-CFBE9FF2A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there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006836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D5D87D-B9E9-AAA2-BD4B-CB38F21DE502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VX Series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984B127-5B49-9BD1-C872-8CC6EC464CA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355397"/>
            <a:ext cx="5384800" cy="206281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A2FB184-7EB8-94A9-8F3E-F88F0E8298D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702510" y="1174750"/>
            <a:ext cx="4374979" cy="242411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4293AE-5EA9-1AEC-32E9-43D6EA2FE2C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VX (150 to 2kW)</a:t>
            </a:r>
          </a:p>
          <a:p>
            <a:r>
              <a:rPr lang="en-US" dirty="0"/>
              <a:t>Released Jan 2023</a:t>
            </a:r>
          </a:p>
          <a:p>
            <a:r>
              <a:rPr lang="en-US" dirty="0"/>
              <a:t>6 Models, VX150 to VX2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AAF43F-8A64-F8A9-52D8-D24C74D618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VX (3 to 6kW)</a:t>
            </a:r>
          </a:p>
          <a:p>
            <a:r>
              <a:rPr lang="en-US" dirty="0"/>
              <a:t>Released Sept 2023</a:t>
            </a:r>
          </a:p>
          <a:p>
            <a:r>
              <a:rPr lang="en-US" dirty="0"/>
              <a:t>5 Models, VX3 to VX6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703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F1B9DB-41D2-DEC0-7BB8-F3CCD3D9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VX Series 150W to 2kW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88F96C5-C6EE-8B06-E034-9BFC1BCB8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17614"/>
              </p:ext>
            </p:extLst>
          </p:nvPr>
        </p:nvGraphicFramePr>
        <p:xfrm>
          <a:off x="609600" y="1157288"/>
          <a:ext cx="1097280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966147126"/>
                    </a:ext>
                  </a:extLst>
                </a:gridCol>
                <a:gridCol w="1356989">
                  <a:extLst>
                    <a:ext uri="{9D8B030D-6E8A-4147-A177-3AD203B41FA5}">
                      <a16:colId xmlns:a16="http://schemas.microsoft.com/office/drawing/2014/main" val="3096480968"/>
                    </a:ext>
                  </a:extLst>
                </a:gridCol>
                <a:gridCol w="1540643">
                  <a:extLst>
                    <a:ext uri="{9D8B030D-6E8A-4147-A177-3AD203B41FA5}">
                      <a16:colId xmlns:a16="http://schemas.microsoft.com/office/drawing/2014/main" val="3575741676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1891473793"/>
                    </a:ext>
                  </a:extLst>
                </a:gridCol>
                <a:gridCol w="1874670">
                  <a:extLst>
                    <a:ext uri="{9D8B030D-6E8A-4147-A177-3AD203B41FA5}">
                      <a16:colId xmlns:a16="http://schemas.microsoft.com/office/drawing/2014/main" val="3012313268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329034056"/>
                    </a:ext>
                  </a:extLst>
                </a:gridCol>
                <a:gridCol w="1422402">
                  <a:extLst>
                    <a:ext uri="{9D8B030D-6E8A-4147-A177-3AD203B41FA5}">
                      <a16:colId xmlns:a16="http://schemas.microsoft.com/office/drawing/2014/main" val="3418123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Hardware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Nomenclature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Nameplate Output 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 Power Supply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 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PA’s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Height (RU)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6759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NARF81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2250W</a:t>
                      </a:r>
                    </a:p>
                    <a:p>
                      <a:pPr algn="ctr"/>
                      <a:r>
                        <a:rPr lang="en-US" dirty="0"/>
                        <a:t>(UG132)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to 265 VAC</a:t>
                      </a:r>
                    </a:p>
                    <a:p>
                      <a:pPr algn="ctr"/>
                      <a:r>
                        <a:rPr lang="en-US" dirty="0"/>
                        <a:t>Single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836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UG132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21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8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NARF79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kW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3500W</a:t>
                      </a:r>
                    </a:p>
                    <a:p>
                      <a:pPr algn="ctr"/>
                      <a:r>
                        <a:rPr lang="en-US" dirty="0"/>
                        <a:t>(UG136)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5957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NARF80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kW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 to 265 VAC*</a:t>
                      </a:r>
                    </a:p>
                    <a:p>
                      <a:pPr algn="ctr"/>
                      <a:r>
                        <a:rPr lang="en-US" dirty="0"/>
                        <a:t>Single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2864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kW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9415"/>
                  </a:ext>
                </a:extLst>
              </a:tr>
            </a:tbl>
          </a:graphicData>
        </a:graphic>
      </p:graphicFrame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70224CFC-3ED2-221B-6D73-DF731945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4397003"/>
            <a:ext cx="5384800" cy="20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278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E2B10B-0D85-9E16-3ED0-BDD4E442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VX3 to VX6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1899E18-F51F-2909-B6D0-9AF03D63B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959178"/>
              </p:ext>
            </p:extLst>
          </p:nvPr>
        </p:nvGraphicFramePr>
        <p:xfrm>
          <a:off x="609600" y="1157288"/>
          <a:ext cx="1097279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131">
                  <a:extLst>
                    <a:ext uri="{9D8B030D-6E8A-4147-A177-3AD203B41FA5}">
                      <a16:colId xmlns:a16="http://schemas.microsoft.com/office/drawing/2014/main" val="1911010519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val="2316658614"/>
                    </a:ext>
                  </a:extLst>
                </a:gridCol>
                <a:gridCol w="1767837">
                  <a:extLst>
                    <a:ext uri="{9D8B030D-6E8A-4147-A177-3AD203B41FA5}">
                      <a16:colId xmlns:a16="http://schemas.microsoft.com/office/drawing/2014/main" val="3735110470"/>
                    </a:ext>
                  </a:extLst>
                </a:gridCol>
                <a:gridCol w="1349831">
                  <a:extLst>
                    <a:ext uri="{9D8B030D-6E8A-4147-A177-3AD203B41FA5}">
                      <a16:colId xmlns:a16="http://schemas.microsoft.com/office/drawing/2014/main" val="2866678079"/>
                    </a:ext>
                  </a:extLst>
                </a:gridCol>
                <a:gridCol w="1933303">
                  <a:extLst>
                    <a:ext uri="{9D8B030D-6E8A-4147-A177-3AD203B41FA5}">
                      <a16:colId xmlns:a16="http://schemas.microsoft.com/office/drawing/2014/main" val="1744061545"/>
                    </a:ext>
                  </a:extLst>
                </a:gridCol>
                <a:gridCol w="1419492">
                  <a:extLst>
                    <a:ext uri="{9D8B030D-6E8A-4147-A177-3AD203B41FA5}">
                      <a16:colId xmlns:a16="http://schemas.microsoft.com/office/drawing/2014/main" val="1270374406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1259259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Hardware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Nomenclature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Nameplate Output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 Power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 Input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PA’s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Height (RU)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51400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NARF82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kW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2250W</a:t>
                      </a:r>
                    </a:p>
                    <a:p>
                      <a:pPr algn="ctr"/>
                      <a:r>
                        <a:rPr lang="en-US" dirty="0"/>
                        <a:t>(3xUG132)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185-265 VAC 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185-265 VAC 3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320-460 VAC 3Ø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  <a:p>
                      <a:pPr algn="ctr"/>
                      <a:r>
                        <a:rPr lang="en-US" dirty="0"/>
                        <a:t>(4+2)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6902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 kW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7345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kW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2933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NARF83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kW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3500W</a:t>
                      </a:r>
                    </a:p>
                    <a:p>
                      <a:pPr algn="ctr"/>
                      <a:r>
                        <a:rPr lang="en-US" dirty="0"/>
                        <a:t>(3xUG136)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4131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VX6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kW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684713"/>
                  </a:ext>
                </a:extLst>
              </a:tr>
            </a:tbl>
          </a:graphicData>
        </a:graphic>
      </p:graphicFrame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946C5C52-EDDB-E864-FA2A-28A73354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04" y="3751843"/>
            <a:ext cx="4766585" cy="26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70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8C0B-15E3-73B4-1011-F5430F98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VX Hardware and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0314C-4066-858B-A8F8-4297B72C8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it all go 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901D1-AE23-6088-EE05-FED365215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52" y="472611"/>
            <a:ext cx="6699695" cy="34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26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F1A87-609B-6082-9967-F8FC40CA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PA System (VX150 to VX1)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14A9A64-6631-AA59-4217-8359B84D5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240" y="976340"/>
            <a:ext cx="9113519" cy="5507512"/>
          </a:xfrm>
        </p:spPr>
      </p:pic>
    </p:spTree>
    <p:extLst>
      <p:ext uri="{BB962C8B-B14F-4D97-AF65-F5344CB8AC3E}">
        <p14:creationId xmlns:p14="http://schemas.microsoft.com/office/powerpoint/2010/main" val="32449033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F28C-1479-6F2A-E4B7-6594A958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 System (VX1.5 &amp; VX2)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E72DA-EE76-F984-9C8C-029181A5C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720" y="1000762"/>
            <a:ext cx="10485120" cy="5344467"/>
          </a:xfrm>
        </p:spPr>
      </p:pic>
    </p:spTree>
    <p:extLst>
      <p:ext uri="{BB962C8B-B14F-4D97-AF65-F5344CB8AC3E}">
        <p14:creationId xmlns:p14="http://schemas.microsoft.com/office/powerpoint/2010/main" val="11176807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221E-E716-EB01-2983-77D0EA06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PA System (VX3 to VX6)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B5338-1496-AEAA-E666-853975919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156" y="1157288"/>
            <a:ext cx="8931687" cy="4968875"/>
          </a:xfrm>
        </p:spPr>
      </p:pic>
    </p:spTree>
    <p:extLst>
      <p:ext uri="{BB962C8B-B14F-4D97-AF65-F5344CB8AC3E}">
        <p14:creationId xmlns:p14="http://schemas.microsoft.com/office/powerpoint/2010/main" val="30507969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TL Broadcast - Apr-202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3000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baseline="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L Broadcast - Apr-2021" id="{AA765A7D-A423-40AB-8E13-472E5C130B65}" vid="{D0942F00-A989-41D4-A6B9-6F74643E2C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Nautel Broadcast - Slides Template</Template>
  <TotalTime>3726</TotalTime>
  <Words>763</Words>
  <Application>Microsoft Office PowerPoint</Application>
  <PresentationFormat>Widescreen</PresentationFormat>
  <Paragraphs>170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NTL Broadcast - Apr-2021</vt:lpstr>
      <vt:lpstr>VX Series Hands On</vt:lpstr>
      <vt:lpstr>VX at a Glance</vt:lpstr>
      <vt:lpstr>VX Series</vt:lpstr>
      <vt:lpstr>VX Series 150W to 2kW</vt:lpstr>
      <vt:lpstr>VX3 to VX6</vt:lpstr>
      <vt:lpstr>VX Hardware and Architecture</vt:lpstr>
      <vt:lpstr>One PA System (VX150 to VX1)</vt:lpstr>
      <vt:lpstr>Two PA System (VX1.5 &amp; VX2)</vt:lpstr>
      <vt:lpstr>Six PA System (VX3 to VX6)</vt:lpstr>
      <vt:lpstr>Exciter/Controller (VX3 to VX6)</vt:lpstr>
      <vt:lpstr>Amplifier (VX3 to VX6)</vt:lpstr>
      <vt:lpstr>System Components</vt:lpstr>
      <vt:lpstr>System Components</vt:lpstr>
      <vt:lpstr>System Components</vt:lpstr>
      <vt:lpstr>System Components</vt:lpstr>
      <vt:lpstr>System Components</vt:lpstr>
      <vt:lpstr>System Components</vt:lpstr>
      <vt:lpstr>System Components</vt:lpstr>
      <vt:lpstr>System Components (VX3 to VX6)</vt:lpstr>
      <vt:lpstr>SD Card for Persistent Storage</vt:lpstr>
      <vt:lpstr>Questions and Answer + Hands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VX Series Training</dc:title>
  <dc:creator>Justin Jamieson</dc:creator>
  <cp:lastModifiedBy>Justin Jamieson</cp:lastModifiedBy>
  <cp:revision>18</cp:revision>
  <dcterms:created xsi:type="dcterms:W3CDTF">2022-10-14T11:59:44Z</dcterms:created>
  <dcterms:modified xsi:type="dcterms:W3CDTF">2025-04-16T12:01:39Z</dcterms:modified>
</cp:coreProperties>
</file>