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307" r:id="rId6"/>
    <p:sldId id="379" r:id="rId7"/>
    <p:sldId id="380" r:id="rId8"/>
    <p:sldId id="408" r:id="rId9"/>
    <p:sldId id="458" r:id="rId10"/>
    <p:sldId id="407" r:id="rId11"/>
    <p:sldId id="406" r:id="rId12"/>
    <p:sldId id="385" r:id="rId13"/>
    <p:sldId id="383" r:id="rId14"/>
    <p:sldId id="423" r:id="rId15"/>
    <p:sldId id="440" r:id="rId16"/>
    <p:sldId id="388" r:id="rId17"/>
    <p:sldId id="390" r:id="rId18"/>
    <p:sldId id="409" r:id="rId19"/>
    <p:sldId id="410" r:id="rId20"/>
    <p:sldId id="436" r:id="rId21"/>
    <p:sldId id="449" r:id="rId22"/>
    <p:sldId id="450" r:id="rId23"/>
    <p:sldId id="457" r:id="rId24"/>
    <p:sldId id="392" r:id="rId25"/>
    <p:sldId id="460" r:id="rId26"/>
    <p:sldId id="461" r:id="rId27"/>
    <p:sldId id="397" r:id="rId28"/>
    <p:sldId id="399" r:id="rId29"/>
    <p:sldId id="400" r:id="rId30"/>
    <p:sldId id="401" r:id="rId31"/>
    <p:sldId id="402" r:id="rId32"/>
    <p:sldId id="422" r:id="rId33"/>
    <p:sldId id="456" r:id="rId34"/>
    <p:sldId id="374" r:id="rId35"/>
  </p:sldIdLst>
  <p:sldSz cx="12192000" cy="6858000"/>
  <p:notesSz cx="9296400" cy="14722475"/>
  <p:defaultTextStyle>
    <a:defPPr>
      <a:defRPr lang="en-US"/>
    </a:defPPr>
    <a:lvl1pPr algn="l" rtl="0" eaLnBrk="0" fontAlgn="base" hangingPunct="0">
      <a:spcBef>
        <a:spcPct val="0"/>
      </a:spcBef>
      <a:spcAft>
        <a:spcPct val="0"/>
      </a:spcAft>
      <a:defRPr sz="4000" kern="1200" baseline="30000">
        <a:solidFill>
          <a:schemeClr val="folHlink"/>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baseline="30000">
        <a:solidFill>
          <a:schemeClr val="folHlink"/>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baseline="30000">
        <a:solidFill>
          <a:schemeClr val="folHlink"/>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baseline="30000">
        <a:solidFill>
          <a:schemeClr val="folHlink"/>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baseline="30000">
        <a:solidFill>
          <a:schemeClr val="folHlink"/>
        </a:solidFill>
        <a:latin typeface="Arial" panose="020B0604020202020204" pitchFamily="34" charset="0"/>
        <a:ea typeface="+mn-ea"/>
        <a:cs typeface="+mn-cs"/>
      </a:defRPr>
    </a:lvl5pPr>
    <a:lvl6pPr marL="2286000" algn="l" defTabSz="914400" rtl="0" eaLnBrk="1" latinLnBrk="0" hangingPunct="1">
      <a:defRPr sz="4000" kern="1200" baseline="30000">
        <a:solidFill>
          <a:schemeClr val="folHlink"/>
        </a:solidFill>
        <a:latin typeface="Arial" panose="020B0604020202020204" pitchFamily="34" charset="0"/>
        <a:ea typeface="+mn-ea"/>
        <a:cs typeface="+mn-cs"/>
      </a:defRPr>
    </a:lvl6pPr>
    <a:lvl7pPr marL="2743200" algn="l" defTabSz="914400" rtl="0" eaLnBrk="1" latinLnBrk="0" hangingPunct="1">
      <a:defRPr sz="4000" kern="1200" baseline="30000">
        <a:solidFill>
          <a:schemeClr val="folHlink"/>
        </a:solidFill>
        <a:latin typeface="Arial" panose="020B0604020202020204" pitchFamily="34" charset="0"/>
        <a:ea typeface="+mn-ea"/>
        <a:cs typeface="+mn-cs"/>
      </a:defRPr>
    </a:lvl7pPr>
    <a:lvl8pPr marL="3200400" algn="l" defTabSz="914400" rtl="0" eaLnBrk="1" latinLnBrk="0" hangingPunct="1">
      <a:defRPr sz="4000" kern="1200" baseline="30000">
        <a:solidFill>
          <a:schemeClr val="folHlink"/>
        </a:solidFill>
        <a:latin typeface="Arial" panose="020B0604020202020204" pitchFamily="34" charset="0"/>
        <a:ea typeface="+mn-ea"/>
        <a:cs typeface="+mn-cs"/>
      </a:defRPr>
    </a:lvl8pPr>
    <a:lvl9pPr marL="3657600" algn="l" defTabSz="914400" rtl="0" eaLnBrk="1" latinLnBrk="0" hangingPunct="1">
      <a:defRPr sz="4000" kern="1200" baseline="30000">
        <a:solidFill>
          <a:schemeClr val="folHlink"/>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4635">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2A5B"/>
    <a:srgbClr val="021C3C"/>
    <a:srgbClr val="FF9900"/>
    <a:srgbClr val="A8A9AD"/>
    <a:srgbClr val="FFFFFF"/>
    <a:srgbClr val="4D4D4D"/>
    <a:srgbClr val="FF0000"/>
    <a:srgbClr val="2BC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38436-9B98-47E7-AED4-C8FAFD23E103}" v="28" dt="2022-07-14T17:17:08.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65" d="100"/>
          <a:sy n="65" d="100"/>
        </p:scale>
        <p:origin x="71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4635"/>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736600"/>
          </a:xfrm>
          <a:prstGeom prst="rect">
            <a:avLst/>
          </a:prstGeom>
          <a:noFill/>
          <a:ln w="9525">
            <a:noFill/>
            <a:miter lim="800000"/>
            <a:headEnd/>
            <a:tailEnd/>
          </a:ln>
        </p:spPr>
        <p:txBody>
          <a:bodyPr vert="horz" wrap="square" lIns="137636" tIns="68818" rIns="137636" bIns="68818" numCol="1" anchor="t" anchorCtr="0" compatLnSpc="1">
            <a:prstTxWarp prst="textNoShape">
              <a:avLst/>
            </a:prstTxWarp>
          </a:bodyPr>
          <a:lstStyle>
            <a:lvl1pPr algn="l" defTabSz="1374775" eaLnBrk="1" hangingPunct="1">
              <a:defRPr sz="1800" baseline="0">
                <a:solidFill>
                  <a:schemeClr val="tx1"/>
                </a:solidFill>
                <a:latin typeface="Arial" charset="0"/>
              </a:defRPr>
            </a:lvl1pPr>
          </a:lstStyle>
          <a:p>
            <a:pPr>
              <a:defRPr/>
            </a:pPr>
            <a:endParaRPr lang="en-CA"/>
          </a:p>
        </p:txBody>
      </p:sp>
      <p:sp>
        <p:nvSpPr>
          <p:cNvPr id="3075" name="Rectangle 3"/>
          <p:cNvSpPr>
            <a:spLocks noGrp="1" noChangeArrowheads="1"/>
          </p:cNvSpPr>
          <p:nvPr>
            <p:ph type="dt" idx="1"/>
          </p:nvPr>
        </p:nvSpPr>
        <p:spPr bwMode="auto">
          <a:xfrm>
            <a:off x="5265738" y="0"/>
            <a:ext cx="4029075" cy="736600"/>
          </a:xfrm>
          <a:prstGeom prst="rect">
            <a:avLst/>
          </a:prstGeom>
          <a:noFill/>
          <a:ln w="9525">
            <a:noFill/>
            <a:miter lim="800000"/>
            <a:headEnd/>
            <a:tailEnd/>
          </a:ln>
        </p:spPr>
        <p:txBody>
          <a:bodyPr vert="horz" wrap="square" lIns="137636" tIns="68818" rIns="137636" bIns="68818" numCol="1" anchor="t" anchorCtr="0" compatLnSpc="1">
            <a:prstTxWarp prst="textNoShape">
              <a:avLst/>
            </a:prstTxWarp>
          </a:bodyPr>
          <a:lstStyle>
            <a:lvl1pPr algn="r" defTabSz="1374775" eaLnBrk="1" hangingPunct="1">
              <a:defRPr sz="1800" baseline="0">
                <a:solidFill>
                  <a:schemeClr val="tx1"/>
                </a:solidFill>
                <a:latin typeface="Arial"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258763" y="1103313"/>
            <a:ext cx="9813926" cy="552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0275" y="6991350"/>
            <a:ext cx="7435850" cy="6627813"/>
          </a:xfrm>
          <a:prstGeom prst="rect">
            <a:avLst/>
          </a:prstGeom>
          <a:noFill/>
          <a:ln w="9525">
            <a:noFill/>
            <a:miter lim="800000"/>
            <a:headEnd/>
            <a:tailEnd/>
          </a:ln>
        </p:spPr>
        <p:txBody>
          <a:bodyPr vert="horz" wrap="square" lIns="137636" tIns="68818" rIns="137636" bIns="688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13982700"/>
            <a:ext cx="4029075" cy="736600"/>
          </a:xfrm>
          <a:prstGeom prst="rect">
            <a:avLst/>
          </a:prstGeom>
          <a:noFill/>
          <a:ln w="9525">
            <a:noFill/>
            <a:miter lim="800000"/>
            <a:headEnd/>
            <a:tailEnd/>
          </a:ln>
        </p:spPr>
        <p:txBody>
          <a:bodyPr vert="horz" wrap="square" lIns="137636" tIns="68818" rIns="137636" bIns="68818" numCol="1" anchor="b" anchorCtr="0" compatLnSpc="1">
            <a:prstTxWarp prst="textNoShape">
              <a:avLst/>
            </a:prstTxWarp>
          </a:bodyPr>
          <a:lstStyle>
            <a:lvl1pPr algn="l" defTabSz="1374775" eaLnBrk="1" hangingPunct="1">
              <a:defRPr sz="1800" baseline="0">
                <a:solidFill>
                  <a:schemeClr val="tx1"/>
                </a:solidFill>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5265738" y="13982700"/>
            <a:ext cx="4029075" cy="736600"/>
          </a:xfrm>
          <a:prstGeom prst="rect">
            <a:avLst/>
          </a:prstGeom>
          <a:noFill/>
          <a:ln w="9525">
            <a:noFill/>
            <a:miter lim="800000"/>
            <a:headEnd/>
            <a:tailEnd/>
          </a:ln>
        </p:spPr>
        <p:txBody>
          <a:bodyPr vert="horz" wrap="square" lIns="137636" tIns="68818" rIns="137636" bIns="68818" numCol="1" anchor="b" anchorCtr="0" compatLnSpc="1">
            <a:prstTxWarp prst="textNoShape">
              <a:avLst/>
            </a:prstTxWarp>
          </a:bodyPr>
          <a:lstStyle>
            <a:lvl1pPr algn="r" defTabSz="1374775" eaLnBrk="1" hangingPunct="1">
              <a:defRPr sz="1800" baseline="0">
                <a:solidFill>
                  <a:schemeClr val="tx1"/>
                </a:solidFill>
              </a:defRPr>
            </a:lvl1pPr>
          </a:lstStyle>
          <a:p>
            <a:pPr>
              <a:defRPr/>
            </a:pPr>
            <a:fld id="{77E8CB40-5D54-495A-8217-0F70D94221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7E8CB40-5D54-495A-8217-0F70D94221F0}" type="slidenum">
              <a:rPr lang="en-US" altLang="en-US" smtClean="0"/>
              <a:pPr>
                <a:defRPr/>
              </a:pPr>
              <a:t>1</a:t>
            </a:fld>
            <a:endParaRPr lang="en-US" altLang="en-US"/>
          </a:p>
        </p:txBody>
      </p:sp>
    </p:spTree>
    <p:extLst>
      <p:ext uri="{BB962C8B-B14F-4D97-AF65-F5344CB8AC3E}">
        <p14:creationId xmlns:p14="http://schemas.microsoft.com/office/powerpoint/2010/main" val="301642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E641310-763C-4892-A83E-71FAA6140F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82962274-CABC-4F1C-8A73-A2A61F1ACDFD}" type="slidenum">
              <a:rPr lang="en-US" altLang="en-US" smtClean="0"/>
              <a:pPr/>
              <a:t>19</a:t>
            </a:fld>
            <a:endParaRPr lang="en-US" altLang="en-US"/>
          </a:p>
        </p:txBody>
      </p:sp>
      <p:sp>
        <p:nvSpPr>
          <p:cNvPr id="82947" name="Rectangle 2">
            <a:extLst>
              <a:ext uri="{FF2B5EF4-FFF2-40B4-BE49-F238E27FC236}">
                <a16:creationId xmlns:a16="http://schemas.microsoft.com/office/drawing/2014/main" id="{AD659175-3CF7-4247-BE45-20B8F6F9EA33}"/>
              </a:ext>
            </a:extLst>
          </p:cNvPr>
          <p:cNvSpPr>
            <a:spLocks noGrp="1" noRot="1" noChangeAspect="1" noChangeArrowheads="1" noTextEdit="1"/>
          </p:cNvSpPr>
          <p:nvPr>
            <p:ph type="sldImg"/>
          </p:nvPr>
        </p:nvSpPr>
        <p:spPr>
          <a:xfrm>
            <a:off x="309563" y="687388"/>
            <a:ext cx="6238875" cy="3509962"/>
          </a:xfrm>
          <a:ln/>
        </p:spPr>
      </p:sp>
      <p:sp>
        <p:nvSpPr>
          <p:cNvPr id="82948" name="Rectangle 3">
            <a:extLst>
              <a:ext uri="{FF2B5EF4-FFF2-40B4-BE49-F238E27FC236}">
                <a16:creationId xmlns:a16="http://schemas.microsoft.com/office/drawing/2014/main" id="{6121BAF1-8B36-47DB-84FE-80F2D1F78D14}"/>
              </a:ext>
            </a:extLst>
          </p:cNvPr>
          <p:cNvSpPr>
            <a:spLocks noGrp="1" noChangeArrowheads="1"/>
          </p:cNvSpPr>
          <p:nvPr>
            <p:ph type="body" idx="1"/>
          </p:nvPr>
        </p:nvSpPr>
        <p:spPr>
          <a:xfrm>
            <a:off x="893763" y="4425950"/>
            <a:ext cx="5070475" cy="4195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NOTES:</a:t>
            </a:r>
          </a:p>
          <a:p>
            <a:pPr eaLnBrk="1" hangingPunct="1"/>
            <a:endParaRPr lang="en-US" altLang="en-US"/>
          </a:p>
        </p:txBody>
      </p:sp>
    </p:spTree>
    <p:extLst>
      <p:ext uri="{BB962C8B-B14F-4D97-AF65-F5344CB8AC3E}">
        <p14:creationId xmlns:p14="http://schemas.microsoft.com/office/powerpoint/2010/main" val="273845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6E75B26-9328-6C3E-DAA5-71E10B38CD98}"/>
              </a:ext>
            </a:extLst>
          </p:cNvPr>
          <p:cNvSpPr>
            <a:spLocks noGrp="1" noChangeArrowheads="1"/>
          </p:cNvSpPr>
          <p:nvPr>
            <p:ph type="sldNum" sz="quarter" idx="5"/>
          </p:nvPr>
        </p:nvSpPr>
        <p:spPr>
          <a:noFill/>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AA575968-6BA5-4777-A3C3-286D35B309DE}" type="slidenum">
              <a:rPr lang="en-US" altLang="en-US"/>
              <a:pPr/>
              <a:t>20</a:t>
            </a:fld>
            <a:endParaRPr lang="en-US" altLang="en-US"/>
          </a:p>
        </p:txBody>
      </p:sp>
      <p:sp>
        <p:nvSpPr>
          <p:cNvPr id="90115" name="Text Box 2">
            <a:extLst>
              <a:ext uri="{FF2B5EF4-FFF2-40B4-BE49-F238E27FC236}">
                <a16:creationId xmlns:a16="http://schemas.microsoft.com/office/drawing/2014/main" id="{A01F514B-EC8B-D930-519D-C8C56934DA32}"/>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0116" name="Rectangle 3">
            <a:extLst>
              <a:ext uri="{FF2B5EF4-FFF2-40B4-BE49-F238E27FC236}">
                <a16:creationId xmlns:a16="http://schemas.microsoft.com/office/drawing/2014/main" id="{5BFC533F-5E5A-20D0-E37A-E12B1692BF84}"/>
              </a:ext>
            </a:extLst>
          </p:cNvPr>
          <p:cNvSpPr>
            <a:spLocks noChangeArrowheads="1"/>
          </p:cNvSpPr>
          <p:nvPr>
            <p:ph type="body"/>
          </p:nvPr>
        </p:nvSpPr>
        <p:spPr>
          <a:xfrm>
            <a:off x="685800" y="4416425"/>
            <a:ext cx="5486400" cy="418465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8DD3BF4-72F7-DBCB-3B27-F6C69A569E63}"/>
              </a:ext>
            </a:extLst>
          </p:cNvPr>
          <p:cNvSpPr>
            <a:spLocks noGrp="1" noChangeArrowheads="1"/>
          </p:cNvSpPr>
          <p:nvPr>
            <p:ph type="sldNum" sz="quarter" idx="5"/>
          </p:nvPr>
        </p:nvSpPr>
        <p:spPr>
          <a:noFill/>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6F0490F7-5DDF-4F83-98CF-6B2252916E47}" type="slidenum">
              <a:rPr lang="en-US" altLang="en-US"/>
              <a:pPr/>
              <a:t>24</a:t>
            </a:fld>
            <a:endParaRPr lang="en-US" altLang="en-US"/>
          </a:p>
        </p:txBody>
      </p:sp>
      <p:sp>
        <p:nvSpPr>
          <p:cNvPr id="95235" name="Text Box 2">
            <a:extLst>
              <a:ext uri="{FF2B5EF4-FFF2-40B4-BE49-F238E27FC236}">
                <a16:creationId xmlns:a16="http://schemas.microsoft.com/office/drawing/2014/main" id="{0F8B55F8-0DBD-A1FE-3B0D-8AF33267805C}"/>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5236" name="Text Box 3">
            <a:extLst>
              <a:ext uri="{FF2B5EF4-FFF2-40B4-BE49-F238E27FC236}">
                <a16:creationId xmlns:a16="http://schemas.microsoft.com/office/drawing/2014/main" id="{261118D5-7AEB-B2EB-6B56-5B709A3ED933}"/>
              </a:ext>
            </a:extLst>
          </p:cNvPr>
          <p:cNvSpPr>
            <a:spLocks noChangeArrowheads="1"/>
          </p:cNvSpPr>
          <p:nvPr>
            <p:ph type="body"/>
          </p:nvPr>
        </p:nvSpPr>
        <p:spPr>
          <a:xfrm>
            <a:off x="685800" y="4416425"/>
            <a:ext cx="5486400" cy="418465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r>
              <a:rPr lang="en-CA" altLang="en-US"/>
              <a:t>,0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0CDC3D6-7E3F-878E-D19F-1DEA1A73EE29}"/>
              </a:ext>
            </a:extLst>
          </p:cNvPr>
          <p:cNvSpPr>
            <a:spLocks noGrp="1" noChangeArrowheads="1"/>
          </p:cNvSpPr>
          <p:nvPr>
            <p:ph type="sldNum" sz="quarter" idx="5"/>
          </p:nvPr>
        </p:nvSpPr>
        <p:spPr>
          <a:noFill/>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FB9E4257-42F9-4D97-8D86-DAF15BF71760}" type="slidenum">
              <a:rPr lang="en-US" altLang="en-US"/>
              <a:pPr/>
              <a:t>25</a:t>
            </a:fld>
            <a:endParaRPr lang="en-US" altLang="en-US"/>
          </a:p>
        </p:txBody>
      </p:sp>
      <p:sp>
        <p:nvSpPr>
          <p:cNvPr id="97283" name="Text Box 2">
            <a:extLst>
              <a:ext uri="{FF2B5EF4-FFF2-40B4-BE49-F238E27FC236}">
                <a16:creationId xmlns:a16="http://schemas.microsoft.com/office/drawing/2014/main" id="{48E8718E-340A-5048-CC77-C4D23572C4C8}"/>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7284" name="Rectangle 3">
            <a:extLst>
              <a:ext uri="{FF2B5EF4-FFF2-40B4-BE49-F238E27FC236}">
                <a16:creationId xmlns:a16="http://schemas.microsoft.com/office/drawing/2014/main" id="{D4D7BC09-7308-88DD-EBE9-D2565ACEB6B7}"/>
              </a:ext>
            </a:extLst>
          </p:cNvPr>
          <p:cNvSpPr>
            <a:spLocks noChangeArrowheads="1"/>
          </p:cNvSpPr>
          <p:nvPr>
            <p:ph type="body"/>
          </p:nvPr>
        </p:nvSpPr>
        <p:spPr>
          <a:xfrm>
            <a:off x="685800" y="4416425"/>
            <a:ext cx="5486400" cy="418465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798A9EF-F90F-414E-463D-D33A61AB0C6A}"/>
              </a:ext>
            </a:extLst>
          </p:cNvPr>
          <p:cNvSpPr>
            <a:spLocks noGrp="1" noChangeArrowheads="1"/>
          </p:cNvSpPr>
          <p:nvPr>
            <p:ph type="sldNum" sz="quarter" idx="5"/>
          </p:nvPr>
        </p:nvSpPr>
        <p:spPr>
          <a:noFill/>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DB0AC2A9-A6EC-4BEB-98F5-C9C245800DBB}" type="slidenum">
              <a:rPr lang="en-US" altLang="en-US"/>
              <a:pPr/>
              <a:t>27</a:t>
            </a:fld>
            <a:endParaRPr lang="en-US" altLang="en-US"/>
          </a:p>
        </p:txBody>
      </p:sp>
      <p:sp>
        <p:nvSpPr>
          <p:cNvPr id="100355" name="Text Box 2">
            <a:extLst>
              <a:ext uri="{FF2B5EF4-FFF2-40B4-BE49-F238E27FC236}">
                <a16:creationId xmlns:a16="http://schemas.microsoft.com/office/drawing/2014/main" id="{719E3604-40F2-6A87-5853-0CEC76A43AEC}"/>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0356" name="Rectangle 3">
            <a:extLst>
              <a:ext uri="{FF2B5EF4-FFF2-40B4-BE49-F238E27FC236}">
                <a16:creationId xmlns:a16="http://schemas.microsoft.com/office/drawing/2014/main" id="{7765D15A-74F9-F1F9-5FBA-38EF55A788AD}"/>
              </a:ext>
            </a:extLst>
          </p:cNvPr>
          <p:cNvSpPr>
            <a:spLocks noChangeArrowheads="1"/>
          </p:cNvSpPr>
          <p:nvPr>
            <p:ph type="body"/>
          </p:nvPr>
        </p:nvSpPr>
        <p:spPr>
          <a:xfrm>
            <a:off x="685800" y="4416425"/>
            <a:ext cx="5486400" cy="418465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863DC-978A-46E0-BB72-C502743F0F49}" type="slidenum">
              <a:rPr lang="en-US"/>
              <a:pPr/>
              <a:t>29</a:t>
            </a:fld>
            <a:endParaRPr lang="en-US"/>
          </a:p>
        </p:txBody>
      </p:sp>
      <p:sp>
        <p:nvSpPr>
          <p:cNvPr id="565250" name="Rectangle 2"/>
          <p:cNvSpPr>
            <a:spLocks noGrp="1" noRot="1" noChangeAspect="1" noChangeArrowheads="1" noTextEdit="1"/>
          </p:cNvSpPr>
          <p:nvPr>
            <p:ph type="sldImg"/>
          </p:nvPr>
        </p:nvSpPr>
        <p:spPr>
          <a:xfrm>
            <a:off x="309563" y="687388"/>
            <a:ext cx="6238875" cy="3509962"/>
          </a:xfrm>
          <a:ln/>
        </p:spPr>
      </p:sp>
      <p:sp>
        <p:nvSpPr>
          <p:cNvPr id="565251" name="Rectangle 3"/>
          <p:cNvSpPr>
            <a:spLocks noGrp="1" noChangeArrowheads="1"/>
          </p:cNvSpPr>
          <p:nvPr>
            <p:ph type="body" idx="1"/>
          </p:nvPr>
        </p:nvSpPr>
        <p:spPr>
          <a:xfrm>
            <a:off x="893763" y="4425950"/>
            <a:ext cx="5070475" cy="4195763"/>
          </a:xfrm>
          <a:noFill/>
          <a:ln/>
        </p:spPr>
        <p:txBody>
          <a:bodyPr/>
          <a:lstStyle/>
          <a:p>
            <a:r>
              <a:rPr lang="en-US" b="1"/>
              <a:t>NOTES:</a:t>
            </a:r>
          </a:p>
          <a:p>
            <a:endParaRPr lang="en-US"/>
          </a:p>
        </p:txBody>
      </p:sp>
    </p:spTree>
    <p:extLst>
      <p:ext uri="{BB962C8B-B14F-4D97-AF65-F5344CB8AC3E}">
        <p14:creationId xmlns:p14="http://schemas.microsoft.com/office/powerpoint/2010/main" val="216134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7E8CB40-5D54-495A-8217-0F70D94221F0}" type="slidenum">
              <a:rPr lang="en-US" altLang="en-US" smtClean="0"/>
              <a:pPr>
                <a:defRPr/>
              </a:pPr>
              <a:t>4</a:t>
            </a:fld>
            <a:endParaRPr lang="en-US" altLang="en-US"/>
          </a:p>
        </p:txBody>
      </p:sp>
    </p:spTree>
    <p:extLst>
      <p:ext uri="{BB962C8B-B14F-4D97-AF65-F5344CB8AC3E}">
        <p14:creationId xmlns:p14="http://schemas.microsoft.com/office/powerpoint/2010/main" val="89117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7E8CB40-5D54-495A-8217-0F70D94221F0}" type="slidenum">
              <a:rPr lang="en-US" altLang="en-US" smtClean="0"/>
              <a:pPr>
                <a:defRPr/>
              </a:pPr>
              <a:t>5</a:t>
            </a:fld>
            <a:endParaRPr lang="en-US" altLang="en-US"/>
          </a:p>
        </p:txBody>
      </p:sp>
    </p:spTree>
    <p:extLst>
      <p:ext uri="{BB962C8B-B14F-4D97-AF65-F5344CB8AC3E}">
        <p14:creationId xmlns:p14="http://schemas.microsoft.com/office/powerpoint/2010/main" val="371947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29ECC5A-6748-7616-5F00-4B5204C940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C5E41AF7-9599-4F6E-A10D-32B21BC10D70}" type="slidenum">
              <a:rPr lang="en-US" altLang="en-US" smtClean="0"/>
              <a:pPr/>
              <a:t>8</a:t>
            </a:fld>
            <a:endParaRPr lang="en-US" altLang="en-US"/>
          </a:p>
        </p:txBody>
      </p:sp>
      <p:sp>
        <p:nvSpPr>
          <p:cNvPr id="26627" name="Text Box 2">
            <a:extLst>
              <a:ext uri="{FF2B5EF4-FFF2-40B4-BE49-F238E27FC236}">
                <a16:creationId xmlns:a16="http://schemas.microsoft.com/office/drawing/2014/main" id="{85C83D1D-A96F-3721-3D3D-97E5BBED87A0}"/>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8" name="Rectangle 3">
            <a:extLst>
              <a:ext uri="{FF2B5EF4-FFF2-40B4-BE49-F238E27FC236}">
                <a16:creationId xmlns:a16="http://schemas.microsoft.com/office/drawing/2014/main" id="{035532F0-AB5B-BEEA-F6F5-C8EF8E514C59}"/>
              </a:ext>
            </a:extLst>
          </p:cNvPr>
          <p:cNvSpPr>
            <a:spLocks noGrp="1" noChangeArrowheads="1"/>
          </p:cNvSpPr>
          <p:nvPr>
            <p:ph type="body"/>
          </p:nvPr>
        </p:nvSpPr>
        <p:spPr>
          <a:xfrm>
            <a:off x="685800" y="4416425"/>
            <a:ext cx="5486400" cy="4184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D68E549-5119-4D08-AF6B-E2F5D2A30E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954275DA-E6C2-469D-99E1-81117D5CF5F6}" type="slidenum">
              <a:rPr lang="en-US" altLang="en-US" smtClean="0"/>
              <a:pPr/>
              <a:t>9</a:t>
            </a:fld>
            <a:endParaRPr lang="en-US" altLang="en-US"/>
          </a:p>
        </p:txBody>
      </p:sp>
      <p:sp>
        <p:nvSpPr>
          <p:cNvPr id="30723" name="Text Box 2">
            <a:extLst>
              <a:ext uri="{FF2B5EF4-FFF2-40B4-BE49-F238E27FC236}">
                <a16:creationId xmlns:a16="http://schemas.microsoft.com/office/drawing/2014/main" id="{819F16ED-57A6-403C-A87B-C73DFF57A391}"/>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4" name="Rectangle 3">
            <a:extLst>
              <a:ext uri="{FF2B5EF4-FFF2-40B4-BE49-F238E27FC236}">
                <a16:creationId xmlns:a16="http://schemas.microsoft.com/office/drawing/2014/main" id="{D7FBB73F-8BA9-44CD-9C2D-121C65D1A928}"/>
              </a:ext>
            </a:extLst>
          </p:cNvPr>
          <p:cNvSpPr>
            <a:spLocks noGrp="1" noChangeArrowheads="1"/>
          </p:cNvSpPr>
          <p:nvPr>
            <p:ph type="body"/>
          </p:nvPr>
        </p:nvSpPr>
        <p:spPr>
          <a:xfrm>
            <a:off x="685800" y="4416425"/>
            <a:ext cx="5486400" cy="4184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89C5939-7F8D-3AD1-6162-E1BE72F0F0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E55FA1E4-F617-4F9E-AD9B-37F446C4171E}" type="slidenum">
              <a:rPr lang="en-US" altLang="en-US" smtClean="0"/>
              <a:pPr/>
              <a:t>11</a:t>
            </a:fld>
            <a:endParaRPr lang="en-US" altLang="en-US"/>
          </a:p>
        </p:txBody>
      </p:sp>
      <p:sp>
        <p:nvSpPr>
          <p:cNvPr id="52227" name="Rectangle 2">
            <a:extLst>
              <a:ext uri="{FF2B5EF4-FFF2-40B4-BE49-F238E27FC236}">
                <a16:creationId xmlns:a16="http://schemas.microsoft.com/office/drawing/2014/main" id="{682BE751-122F-FBFC-50D5-ACFE5371DD4A}"/>
              </a:ext>
            </a:extLst>
          </p:cNvPr>
          <p:cNvSpPr>
            <a:spLocks noGrp="1" noRot="1" noChangeAspect="1" noChangeArrowheads="1" noTextEdit="1"/>
          </p:cNvSpPr>
          <p:nvPr>
            <p:ph type="sldImg"/>
          </p:nvPr>
        </p:nvSpPr>
        <p:spPr>
          <a:xfrm>
            <a:off x="309563" y="687388"/>
            <a:ext cx="6238875" cy="3509962"/>
          </a:xfrm>
          <a:ln/>
        </p:spPr>
      </p:sp>
      <p:sp>
        <p:nvSpPr>
          <p:cNvPr id="52228" name="Rectangle 3">
            <a:extLst>
              <a:ext uri="{FF2B5EF4-FFF2-40B4-BE49-F238E27FC236}">
                <a16:creationId xmlns:a16="http://schemas.microsoft.com/office/drawing/2014/main" id="{5809AAA3-A211-8ADE-77D1-F2A834BB1340}"/>
              </a:ext>
            </a:extLst>
          </p:cNvPr>
          <p:cNvSpPr>
            <a:spLocks noGrp="1" noChangeArrowheads="1"/>
          </p:cNvSpPr>
          <p:nvPr>
            <p:ph type="body" idx="1"/>
          </p:nvPr>
        </p:nvSpPr>
        <p:spPr>
          <a:xfrm>
            <a:off x="893763" y="4425950"/>
            <a:ext cx="5070475" cy="4195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NOTES:</a:t>
            </a:r>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BF399BA-97FC-4A53-AB99-BA8EF40FA8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33495849-BD89-451F-960E-DF9F465CECE9}" type="slidenum">
              <a:rPr lang="en-US" altLang="en-US" smtClean="0"/>
              <a:pPr/>
              <a:t>12</a:t>
            </a:fld>
            <a:endParaRPr lang="en-US" altLang="en-US"/>
          </a:p>
        </p:txBody>
      </p:sp>
      <p:sp>
        <p:nvSpPr>
          <p:cNvPr id="41987" name="Text Box 2">
            <a:extLst>
              <a:ext uri="{FF2B5EF4-FFF2-40B4-BE49-F238E27FC236}">
                <a16:creationId xmlns:a16="http://schemas.microsoft.com/office/drawing/2014/main" id="{18C2F573-C596-45EF-B695-FAF84C4A21F9}"/>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88" name="Rectangle 3">
            <a:extLst>
              <a:ext uri="{FF2B5EF4-FFF2-40B4-BE49-F238E27FC236}">
                <a16:creationId xmlns:a16="http://schemas.microsoft.com/office/drawing/2014/main" id="{EC3610D5-AAE3-4EE0-B51E-2415DBAC0AB1}"/>
              </a:ext>
            </a:extLst>
          </p:cNvPr>
          <p:cNvSpPr>
            <a:spLocks noGrp="1" noChangeArrowheads="1"/>
          </p:cNvSpPr>
          <p:nvPr>
            <p:ph type="body"/>
          </p:nvPr>
        </p:nvSpPr>
        <p:spPr>
          <a:xfrm>
            <a:off x="685800" y="4416425"/>
            <a:ext cx="5486400" cy="4184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64BB44D-EB02-4E13-B892-0E898ABEE6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6EEA3B6D-B0D6-4D5A-A1D4-30316B653B50}" type="slidenum">
              <a:rPr lang="en-US" altLang="en-US" smtClean="0"/>
              <a:pPr/>
              <a:t>13</a:t>
            </a:fld>
            <a:endParaRPr lang="en-US" altLang="en-US"/>
          </a:p>
        </p:txBody>
      </p:sp>
      <p:sp>
        <p:nvSpPr>
          <p:cNvPr id="46083" name="Text Box 2">
            <a:extLst>
              <a:ext uri="{FF2B5EF4-FFF2-40B4-BE49-F238E27FC236}">
                <a16:creationId xmlns:a16="http://schemas.microsoft.com/office/drawing/2014/main" id="{E42560E3-3F8D-4D11-8475-C36B3241257E}"/>
              </a:ext>
            </a:extLst>
          </p:cNvPr>
          <p:cNvSpPr txBox="1">
            <a:spLocks noChangeArrowheads="1"/>
          </p:cNvSpPr>
          <p:nvPr/>
        </p:nvSpPr>
        <p:spPr bwMode="auto">
          <a:xfrm>
            <a:off x="1143000" y="696913"/>
            <a:ext cx="45720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84" name="Rectangle 3">
            <a:extLst>
              <a:ext uri="{FF2B5EF4-FFF2-40B4-BE49-F238E27FC236}">
                <a16:creationId xmlns:a16="http://schemas.microsoft.com/office/drawing/2014/main" id="{46B38521-75A0-4A77-AF17-D365DC8A9B82}"/>
              </a:ext>
            </a:extLst>
          </p:cNvPr>
          <p:cNvSpPr>
            <a:spLocks noGrp="1" noChangeArrowheads="1"/>
          </p:cNvSpPr>
          <p:nvPr>
            <p:ph type="body"/>
          </p:nvPr>
        </p:nvSpPr>
        <p:spPr>
          <a:xfrm>
            <a:off x="685800" y="4416425"/>
            <a:ext cx="5486400" cy="4184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6C7C0DC-9B78-4357-811B-3F6419C9B8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FA1C1A96-F2F7-438E-9782-1A8E9996B173}" type="slidenum">
              <a:rPr lang="en-US" altLang="en-US" smtClean="0"/>
              <a:pPr/>
              <a:t>16</a:t>
            </a:fld>
            <a:endParaRPr lang="en-US" altLang="en-US"/>
          </a:p>
        </p:txBody>
      </p:sp>
      <p:sp>
        <p:nvSpPr>
          <p:cNvPr id="50179" name="Rectangle 2">
            <a:extLst>
              <a:ext uri="{FF2B5EF4-FFF2-40B4-BE49-F238E27FC236}">
                <a16:creationId xmlns:a16="http://schemas.microsoft.com/office/drawing/2014/main" id="{3D7F1D49-E4CF-42B2-BD37-F804BEFBADBE}"/>
              </a:ext>
            </a:extLst>
          </p:cNvPr>
          <p:cNvSpPr>
            <a:spLocks noGrp="1" noRot="1" noChangeAspect="1" noChangeArrowheads="1" noTextEdit="1"/>
          </p:cNvSpPr>
          <p:nvPr>
            <p:ph type="sldImg"/>
          </p:nvPr>
        </p:nvSpPr>
        <p:spPr>
          <a:xfrm>
            <a:off x="309563" y="687388"/>
            <a:ext cx="6238875" cy="3509962"/>
          </a:xfrm>
          <a:ln/>
        </p:spPr>
      </p:sp>
      <p:sp>
        <p:nvSpPr>
          <p:cNvPr id="50180" name="Rectangle 3">
            <a:extLst>
              <a:ext uri="{FF2B5EF4-FFF2-40B4-BE49-F238E27FC236}">
                <a16:creationId xmlns:a16="http://schemas.microsoft.com/office/drawing/2014/main" id="{A51A9627-4CBD-49CD-8EB6-B82BDFE966ED}"/>
              </a:ext>
            </a:extLst>
          </p:cNvPr>
          <p:cNvSpPr>
            <a:spLocks noGrp="1" noChangeArrowheads="1"/>
          </p:cNvSpPr>
          <p:nvPr>
            <p:ph type="body" idx="1"/>
          </p:nvPr>
        </p:nvSpPr>
        <p:spPr>
          <a:xfrm>
            <a:off x="893763" y="4425950"/>
            <a:ext cx="5070475" cy="4195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NOTES:</a:t>
            </a:r>
            <a:r>
              <a:rPr lang="en-US" altLang="en-US">
                <a:solidFill>
                  <a:srgbClr val="FFFF00"/>
                </a:solidFill>
              </a:rPr>
              <a:t> </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8800" b="1">
                <a:solidFill>
                  <a:srgbClr val="032A5B"/>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032A5B"/>
                </a:solidFill>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268685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032A5B"/>
                </a:solidFill>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1433950"/>
            <a:ext cx="10972800" cy="4525963"/>
          </a:xfrm>
          <a:prstGeom prst="rect">
            <a:avLst/>
          </a:prstGeom>
        </p:spPr>
        <p:txBody>
          <a:bodyPr vert="eaVert"/>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514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lvl1pPr>
              <a:defRPr>
                <a:solidFill>
                  <a:srgbClr val="032A5B"/>
                </a:solidFill>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5849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433951"/>
            <a:ext cx="5384800" cy="4525963"/>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33950"/>
            <a:ext cx="5384800" cy="2185988"/>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72339"/>
            <a:ext cx="5384800" cy="2187575"/>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9628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433953"/>
            <a:ext cx="5384800" cy="4525963"/>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33953"/>
            <a:ext cx="5384800" cy="4525963"/>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0037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399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09600" y="1433953"/>
            <a:ext cx="10972800" cy="4525963"/>
          </a:xfrm>
          <a:prstGeom prst="rect">
            <a:avLst/>
          </a:prstGeom>
        </p:spPr>
        <p:txBody>
          <a:bodyPr/>
          <a:lstStyle>
            <a:lvl1pPr>
              <a:defRPr>
                <a:solidFill>
                  <a:srgbClr val="032A5B"/>
                </a:solidFill>
                <a:latin typeface="Calibri" panose="020F0502020204030204" pitchFamily="34" charset="0"/>
              </a:defRPr>
            </a:lvl1pPr>
            <a:lvl2pPr>
              <a:defRPr>
                <a:solidFill>
                  <a:srgbClr val="032A5B"/>
                </a:solidFill>
                <a:latin typeface="Calibri" panose="020F0502020204030204" pitchFamily="34" charset="0"/>
              </a:defRPr>
            </a:lvl2pPr>
            <a:lvl3pPr>
              <a:defRPr>
                <a:solidFill>
                  <a:srgbClr val="032A5B"/>
                </a:solidFill>
                <a:latin typeface="Calibri" panose="020F0502020204030204" pitchFamily="34" charset="0"/>
              </a:defRPr>
            </a:lvl3pPr>
            <a:lvl4pPr>
              <a:defRPr>
                <a:solidFill>
                  <a:srgbClr val="032A5B"/>
                </a:solidFill>
                <a:latin typeface="Calibri" panose="020F0502020204030204" pitchFamily="34" charset="0"/>
              </a:defRPr>
            </a:lvl4pPr>
            <a:lvl5pPr>
              <a:defRPr>
                <a:solidFill>
                  <a:srgbClr val="032A5B"/>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7801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032A5B"/>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03776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609600" y="1433953"/>
            <a:ext cx="5384800" cy="4525963"/>
          </a:xfrm>
          <a:prstGeom prst="rect">
            <a:avLst/>
          </a:prstGeom>
        </p:spPr>
        <p:txBody>
          <a:bodyPr/>
          <a:lstStyle>
            <a:lvl1pPr>
              <a:defRPr sz="2800">
                <a:solidFill>
                  <a:srgbClr val="032A5B"/>
                </a:solidFill>
                <a:latin typeface="Calibri" panose="020F0502020204030204" pitchFamily="34" charset="0"/>
              </a:defRPr>
            </a:lvl1pPr>
            <a:lvl2pPr>
              <a:defRPr sz="2400">
                <a:solidFill>
                  <a:srgbClr val="032A5B"/>
                </a:solidFill>
                <a:latin typeface="Calibri" panose="020F0502020204030204" pitchFamily="34" charset="0"/>
              </a:defRPr>
            </a:lvl2pPr>
            <a:lvl3pPr>
              <a:defRPr sz="2000">
                <a:solidFill>
                  <a:srgbClr val="032A5B"/>
                </a:solidFill>
                <a:latin typeface="Calibri" panose="020F0502020204030204" pitchFamily="34" charset="0"/>
              </a:defRPr>
            </a:lvl3pPr>
            <a:lvl4pPr>
              <a:defRPr sz="1800">
                <a:solidFill>
                  <a:srgbClr val="032A5B"/>
                </a:solidFill>
                <a:latin typeface="Calibri" panose="020F0502020204030204" pitchFamily="34" charset="0"/>
              </a:defRPr>
            </a:lvl4pPr>
            <a:lvl5pPr>
              <a:defRPr sz="1800">
                <a:solidFill>
                  <a:srgbClr val="032A5B"/>
                </a:solidFill>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33953"/>
            <a:ext cx="5384800" cy="4525963"/>
          </a:xfrm>
          <a:prstGeom prst="rect">
            <a:avLst/>
          </a:prstGeom>
        </p:spPr>
        <p:txBody>
          <a:bodyPr/>
          <a:lstStyle>
            <a:lvl1pPr>
              <a:defRPr sz="2800">
                <a:solidFill>
                  <a:srgbClr val="032A5B"/>
                </a:solidFill>
                <a:latin typeface="Calibri" panose="020F0502020204030204" pitchFamily="34" charset="0"/>
              </a:defRPr>
            </a:lvl1pPr>
            <a:lvl2pPr>
              <a:defRPr sz="2400">
                <a:solidFill>
                  <a:srgbClr val="032A5B"/>
                </a:solidFill>
                <a:latin typeface="Calibri" panose="020F0502020204030204" pitchFamily="34" charset="0"/>
              </a:defRPr>
            </a:lvl2pPr>
            <a:lvl3pPr>
              <a:defRPr sz="2000">
                <a:solidFill>
                  <a:srgbClr val="032A5B"/>
                </a:solidFill>
                <a:latin typeface="Calibri" panose="020F0502020204030204" pitchFamily="34" charset="0"/>
              </a:defRPr>
            </a:lvl3pPr>
            <a:lvl4pPr>
              <a:defRPr sz="1800">
                <a:solidFill>
                  <a:srgbClr val="032A5B"/>
                </a:solidFill>
                <a:latin typeface="Calibri" panose="020F0502020204030204" pitchFamily="34" charset="0"/>
              </a:defRPr>
            </a:lvl4pPr>
            <a:lvl5pPr>
              <a:defRPr sz="1800">
                <a:solidFill>
                  <a:srgbClr val="032A5B"/>
                </a:solidFill>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076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09600" y="1433517"/>
            <a:ext cx="5386917" cy="639762"/>
          </a:xfrm>
          <a:prstGeom prst="rect">
            <a:avLst/>
          </a:prstGeom>
        </p:spPr>
        <p:txBody>
          <a:bodyPr anchor="b"/>
          <a:lstStyle>
            <a:lvl1pPr marL="0" indent="0">
              <a:buNone/>
              <a:defRPr sz="2400" b="1">
                <a:solidFill>
                  <a:srgbClr val="032A5B"/>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73279"/>
            <a:ext cx="5386917" cy="3951288"/>
          </a:xfrm>
          <a:prstGeom prst="rect">
            <a:avLst/>
          </a:prstGeom>
        </p:spPr>
        <p:txBody>
          <a:bodyPr/>
          <a:lstStyle>
            <a:lvl1pPr>
              <a:defRPr sz="2400">
                <a:solidFill>
                  <a:srgbClr val="032A5B"/>
                </a:solidFill>
                <a:latin typeface="Calibri" panose="020F0502020204030204" pitchFamily="34" charset="0"/>
              </a:defRPr>
            </a:lvl1pPr>
            <a:lvl2pPr>
              <a:defRPr sz="2000">
                <a:solidFill>
                  <a:srgbClr val="032A5B"/>
                </a:solidFill>
                <a:latin typeface="Calibri" panose="020F0502020204030204" pitchFamily="34" charset="0"/>
              </a:defRPr>
            </a:lvl2pPr>
            <a:lvl3pPr>
              <a:defRPr sz="1800">
                <a:solidFill>
                  <a:srgbClr val="032A5B"/>
                </a:solidFill>
                <a:latin typeface="Calibri" panose="020F0502020204030204" pitchFamily="34" charset="0"/>
              </a:defRPr>
            </a:lvl3pPr>
            <a:lvl4pPr>
              <a:defRPr sz="1600">
                <a:solidFill>
                  <a:srgbClr val="032A5B"/>
                </a:solidFill>
                <a:latin typeface="Calibri" panose="020F0502020204030204" pitchFamily="34" charset="0"/>
              </a:defRPr>
            </a:lvl4pPr>
            <a:lvl5pPr>
              <a:defRPr sz="1600">
                <a:solidFill>
                  <a:srgbClr val="032A5B"/>
                </a:solidFill>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33517"/>
            <a:ext cx="5389033" cy="639762"/>
          </a:xfrm>
          <a:prstGeom prst="rect">
            <a:avLst/>
          </a:prstGeom>
        </p:spPr>
        <p:txBody>
          <a:bodyPr anchor="b"/>
          <a:lstStyle>
            <a:lvl1pPr marL="0" indent="0">
              <a:buNone/>
              <a:defRPr sz="2400" b="1">
                <a:solidFill>
                  <a:srgbClr val="032A5B"/>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73279"/>
            <a:ext cx="5389033" cy="3951288"/>
          </a:xfrm>
          <a:prstGeom prst="rect">
            <a:avLst/>
          </a:prstGeom>
        </p:spPr>
        <p:txBody>
          <a:bodyPr/>
          <a:lstStyle>
            <a:lvl1pPr>
              <a:defRPr sz="2400">
                <a:solidFill>
                  <a:srgbClr val="032A5B"/>
                </a:solidFill>
                <a:latin typeface="Calibri" panose="020F0502020204030204" pitchFamily="34" charset="0"/>
              </a:defRPr>
            </a:lvl1pPr>
            <a:lvl2pPr>
              <a:defRPr sz="2000">
                <a:solidFill>
                  <a:srgbClr val="032A5B"/>
                </a:solidFill>
                <a:latin typeface="Calibri" panose="020F0502020204030204" pitchFamily="34" charset="0"/>
              </a:defRPr>
            </a:lvl2pPr>
            <a:lvl3pPr>
              <a:defRPr sz="1800">
                <a:solidFill>
                  <a:srgbClr val="032A5B"/>
                </a:solidFill>
                <a:latin typeface="Calibri" panose="020F0502020204030204" pitchFamily="34" charset="0"/>
              </a:defRPr>
            </a:lvl3pPr>
            <a:lvl4pPr>
              <a:defRPr sz="1600">
                <a:solidFill>
                  <a:srgbClr val="032A5B"/>
                </a:solidFill>
                <a:latin typeface="Calibri" panose="020F0502020204030204" pitchFamily="34" charset="0"/>
              </a:defRPr>
            </a:lvl4pPr>
            <a:lvl5pPr>
              <a:defRPr sz="1600">
                <a:solidFill>
                  <a:srgbClr val="032A5B"/>
                </a:solidFill>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9887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32A5B"/>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6099071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7715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032A5B"/>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solidFill>
                  <a:srgbClr val="032A5B"/>
                </a:solidFill>
                <a:latin typeface="Calibri" panose="020F0502020204030204" pitchFamily="34" charset="0"/>
              </a:defRPr>
            </a:lvl1pPr>
            <a:lvl2pPr>
              <a:defRPr sz="2800">
                <a:solidFill>
                  <a:srgbClr val="032A5B"/>
                </a:solidFill>
                <a:latin typeface="Calibri" panose="020F0502020204030204" pitchFamily="34" charset="0"/>
              </a:defRPr>
            </a:lvl2pPr>
            <a:lvl3pPr>
              <a:defRPr sz="2400">
                <a:solidFill>
                  <a:srgbClr val="032A5B"/>
                </a:solidFill>
                <a:latin typeface="Calibri" panose="020F0502020204030204" pitchFamily="34" charset="0"/>
              </a:defRPr>
            </a:lvl3pPr>
            <a:lvl4pPr>
              <a:defRPr sz="2000">
                <a:solidFill>
                  <a:srgbClr val="032A5B"/>
                </a:solidFill>
                <a:latin typeface="Calibri" panose="020F0502020204030204" pitchFamily="34" charset="0"/>
              </a:defRPr>
            </a:lvl4pPr>
            <a:lvl5pPr>
              <a:defRPr sz="2000">
                <a:solidFill>
                  <a:srgbClr val="032A5B"/>
                </a:solidFill>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solidFill>
                  <a:srgbClr val="032A5B"/>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20052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rgbClr val="032A5B"/>
                </a:solidFill>
                <a:latin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rgbClr val="032A5B"/>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5747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1"/>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0" y="0"/>
            <a:ext cx="12192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 icon&#10;&#10;Description automatically generated">
            <a:extLst>
              <a:ext uri="{FF2B5EF4-FFF2-40B4-BE49-F238E27FC236}">
                <a16:creationId xmlns:a16="http://schemas.microsoft.com/office/drawing/2014/main" id="{94F83F4D-A8ED-C176-BB43-15687A2E586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7056" y="5698098"/>
            <a:ext cx="1103376" cy="1159901"/>
          </a:xfrm>
          <a:prstGeom prst="rect">
            <a:avLst/>
          </a:prstGeom>
        </p:spPr>
      </p:pic>
      <p:pic>
        <p:nvPicPr>
          <p:cNvPr id="6" name="Picture 5" descr="Logo, company name&#10;&#10;Description automatically generated">
            <a:extLst>
              <a:ext uri="{FF2B5EF4-FFF2-40B4-BE49-F238E27FC236}">
                <a16:creationId xmlns:a16="http://schemas.microsoft.com/office/drawing/2014/main" id="{87B2030D-25A5-A617-EA67-582BC1466176}"/>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4360" t="21296" r="20545" b="30865"/>
          <a:stretch/>
        </p:blipFill>
        <p:spPr>
          <a:xfrm>
            <a:off x="10552176" y="6150290"/>
            <a:ext cx="1572768" cy="5888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ir-rite.com/determining-the-material-of-a-ferrite-cor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nutsvolts.com/magazine/article/July2015_HamWorkbench" TargetMode="External"/><Relationship Id="rId5" Type="http://schemas.openxmlformats.org/officeDocument/2006/relationships/hyperlink" Target="https://en.wikipedia.org/wiki/Permeability_(electromagnetism)" TargetMode="External"/><Relationship Id="rId4" Type="http://schemas.openxmlformats.org/officeDocument/2006/relationships/hyperlink" Target="https://www.ti.com/lit/ml/slup124/slup124.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A89D22-1C55-49A8-A63C-7972EC2673A1}"/>
              </a:ext>
            </a:extLst>
          </p:cNvPr>
          <p:cNvSpPr txBox="1"/>
          <p:nvPr/>
        </p:nvSpPr>
        <p:spPr>
          <a:xfrm>
            <a:off x="3007647" y="2644170"/>
            <a:ext cx="6176706" cy="1569660"/>
          </a:xfrm>
          <a:prstGeom prst="rect">
            <a:avLst/>
          </a:prstGeom>
          <a:noFill/>
        </p:spPr>
        <p:txBody>
          <a:bodyPr wrap="square" rtlCol="0">
            <a:spAutoFit/>
          </a:bodyPr>
          <a:lstStyle/>
          <a:p>
            <a:pPr algn="ctr"/>
            <a:r>
              <a:rPr lang="en-US" sz="4800" baseline="0" dirty="0">
                <a:solidFill>
                  <a:schemeClr val="accent2">
                    <a:lumMod val="50000"/>
                  </a:schemeClr>
                </a:solidFill>
                <a:latin typeface="Frutiger LT Std 87 ExtraBlk Cn" panose="020B0906030504030204" pitchFamily="34" charset="0"/>
              </a:rPr>
              <a:t>Grounding and Lightning Protection</a:t>
            </a:r>
            <a:endParaRPr lang="en-CA" sz="4800" baseline="0" dirty="0">
              <a:solidFill>
                <a:schemeClr val="accent2">
                  <a:lumMod val="50000"/>
                </a:schemeClr>
              </a:solidFill>
              <a:latin typeface="Frutiger LT Std 87 ExtraBlk Cn" panose="020B0906030504030204" pitchFamily="34" charset="0"/>
            </a:endParaRPr>
          </a:p>
        </p:txBody>
      </p:sp>
    </p:spTree>
    <p:extLst>
      <p:ext uri="{BB962C8B-B14F-4D97-AF65-F5344CB8AC3E}">
        <p14:creationId xmlns:p14="http://schemas.microsoft.com/office/powerpoint/2010/main" val="12941745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ABE9ECC4-2B42-4DFE-BF10-EC8FAB5D7AE6}"/>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Get Well Grounded…</a:t>
            </a:r>
          </a:p>
        </p:txBody>
      </p:sp>
      <p:pic>
        <p:nvPicPr>
          <p:cNvPr id="33795" name="Picture 5" descr="DSC00451">
            <a:extLst>
              <a:ext uri="{FF2B5EF4-FFF2-40B4-BE49-F238E27FC236}">
                <a16:creationId xmlns:a16="http://schemas.microsoft.com/office/drawing/2014/main" id="{46419CE6-9D75-4048-90FF-200D651AE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11" y="929121"/>
            <a:ext cx="6344606" cy="47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a:extLst>
              <a:ext uri="{FF2B5EF4-FFF2-40B4-BE49-F238E27FC236}">
                <a16:creationId xmlns:a16="http://schemas.microsoft.com/office/drawing/2014/main" id="{EA5E775C-B4FB-4BE2-A2A8-F9D11A9003F0}"/>
              </a:ext>
            </a:extLst>
          </p:cNvPr>
          <p:cNvSpPr txBox="1">
            <a:spLocks noChangeArrowheads="1"/>
          </p:cNvSpPr>
          <p:nvPr/>
        </p:nvSpPr>
        <p:spPr bwMode="auto">
          <a:xfrm>
            <a:off x="7088319" y="2562096"/>
            <a:ext cx="4495800" cy="173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The best building grounding in the world doesn’t help, if it doesn’t go anywhere when it reaches the outside world!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A4FD758C-5CE9-1B99-5179-1FF9586E9C09}"/>
              </a:ext>
            </a:extLst>
          </p:cNvPr>
          <p:cNvSpPr txBox="1">
            <a:spLocks noChangeArrowheads="1"/>
          </p:cNvSpPr>
          <p:nvPr/>
        </p:nvSpPr>
        <p:spPr bwMode="auto">
          <a:xfrm>
            <a:off x="725488" y="1951038"/>
            <a:ext cx="5176837" cy="378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114300" indent="-114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altLang="en-US" sz="2400">
                <a:solidFill>
                  <a:schemeClr val="accent2"/>
                </a:solidFill>
              </a:rPr>
              <a:t>Penetrate below the frost line</a:t>
            </a:r>
          </a:p>
          <a:p>
            <a:pPr>
              <a:buFontTx/>
              <a:buChar char="•"/>
            </a:pPr>
            <a:endParaRPr lang="en-US" altLang="en-US" sz="2400">
              <a:solidFill>
                <a:schemeClr val="accent2"/>
              </a:solidFill>
            </a:endParaRPr>
          </a:p>
          <a:p>
            <a:pPr>
              <a:buFontTx/>
              <a:buChar char="•"/>
            </a:pPr>
            <a:r>
              <a:rPr lang="en-US" altLang="en-US" sz="2400">
                <a:solidFill>
                  <a:schemeClr val="accent2"/>
                </a:solidFill>
              </a:rPr>
              <a:t>Moist soil or the water table</a:t>
            </a:r>
          </a:p>
          <a:p>
            <a:pPr>
              <a:buFontTx/>
              <a:buChar char="•"/>
            </a:pPr>
            <a:endParaRPr lang="en-US" altLang="en-US" sz="2400">
              <a:solidFill>
                <a:schemeClr val="accent2"/>
              </a:solidFill>
            </a:endParaRPr>
          </a:p>
          <a:p>
            <a:pPr>
              <a:buFontTx/>
              <a:buChar char="•"/>
            </a:pPr>
            <a:r>
              <a:rPr lang="en-US" altLang="en-US" sz="2400">
                <a:solidFill>
                  <a:schemeClr val="accent2"/>
                </a:solidFill>
              </a:rPr>
              <a:t>Diameter 3/8” or larger</a:t>
            </a:r>
          </a:p>
          <a:p>
            <a:pPr>
              <a:buFontTx/>
              <a:buChar char="•"/>
            </a:pPr>
            <a:endParaRPr lang="en-US" altLang="en-US" sz="2400">
              <a:solidFill>
                <a:schemeClr val="accent2"/>
              </a:solidFill>
            </a:endParaRPr>
          </a:p>
          <a:p>
            <a:pPr>
              <a:buFontTx/>
              <a:buChar char="•"/>
            </a:pPr>
            <a:r>
              <a:rPr lang="en-US" altLang="en-US" sz="2400">
                <a:solidFill>
                  <a:schemeClr val="accent2"/>
                </a:solidFill>
              </a:rPr>
              <a:t>Connected with Cad welded or silver soldered copper straps</a:t>
            </a:r>
          </a:p>
          <a:p>
            <a:pPr>
              <a:buFontTx/>
              <a:buChar char="•"/>
            </a:pPr>
            <a:endParaRPr lang="en-US" altLang="en-US" sz="2400">
              <a:solidFill>
                <a:schemeClr val="accent2"/>
              </a:solidFill>
            </a:endParaRPr>
          </a:p>
          <a:p>
            <a:pPr>
              <a:buFontTx/>
              <a:buChar char="•"/>
            </a:pPr>
            <a:r>
              <a:rPr lang="en-US" altLang="en-US" sz="2400">
                <a:solidFill>
                  <a:schemeClr val="accent2"/>
                </a:solidFill>
              </a:rPr>
              <a:t>Copper or copper clad steel</a:t>
            </a:r>
          </a:p>
        </p:txBody>
      </p:sp>
      <p:sp>
        <p:nvSpPr>
          <p:cNvPr id="51203" name="Line 3">
            <a:extLst>
              <a:ext uri="{FF2B5EF4-FFF2-40B4-BE49-F238E27FC236}">
                <a16:creationId xmlns:a16="http://schemas.microsoft.com/office/drawing/2014/main" id="{884273A6-ED51-EFC0-03DC-1570A9BC3764}"/>
              </a:ext>
            </a:extLst>
          </p:cNvPr>
          <p:cNvSpPr>
            <a:spLocks noChangeShapeType="1"/>
          </p:cNvSpPr>
          <p:nvPr/>
        </p:nvSpPr>
        <p:spPr bwMode="auto">
          <a:xfrm rot="16144913" flipV="1">
            <a:off x="7436644" y="2751931"/>
            <a:ext cx="12700" cy="7572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CA"/>
          </a:p>
        </p:txBody>
      </p:sp>
      <p:pic>
        <p:nvPicPr>
          <p:cNvPr id="51204" name="Picture 4">
            <a:extLst>
              <a:ext uri="{FF2B5EF4-FFF2-40B4-BE49-F238E27FC236}">
                <a16:creationId xmlns:a16="http://schemas.microsoft.com/office/drawing/2014/main" id="{B29D50C2-C3F0-EAC6-FCE2-1DDF28059CDE}"/>
              </a:ext>
            </a:extLst>
          </p:cNvPr>
          <p:cNvPicPr>
            <a:picLocks noChangeAspect="1" noChangeArrowheads="1"/>
          </p:cNvPicPr>
          <p:nvPr/>
        </p:nvPicPr>
        <p:blipFill>
          <a:blip r:embed="rId3">
            <a:lum bright="-90000"/>
            <a:grayscl/>
            <a:biLevel thresh="50000"/>
            <a:extLst>
              <a:ext uri="{28A0092B-C50C-407E-A947-70E740481C1C}">
                <a14:useLocalDpi xmlns:a14="http://schemas.microsoft.com/office/drawing/2010/main" val="0"/>
              </a:ext>
            </a:extLst>
          </a:blip>
          <a:srcRect r="7378"/>
          <a:stretch>
            <a:fillRect/>
          </a:stretch>
        </p:blipFill>
        <p:spPr bwMode="auto">
          <a:xfrm>
            <a:off x="5962650" y="2708275"/>
            <a:ext cx="43053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Line 5">
            <a:extLst>
              <a:ext uri="{FF2B5EF4-FFF2-40B4-BE49-F238E27FC236}">
                <a16:creationId xmlns:a16="http://schemas.microsoft.com/office/drawing/2014/main" id="{FB51DDDE-10C3-B97C-3516-CEFB1891CD7C}"/>
              </a:ext>
            </a:extLst>
          </p:cNvPr>
          <p:cNvSpPr>
            <a:spLocks noChangeShapeType="1"/>
          </p:cNvSpPr>
          <p:nvPr/>
        </p:nvSpPr>
        <p:spPr bwMode="auto">
          <a:xfrm flipV="1">
            <a:off x="6002338" y="2393950"/>
            <a:ext cx="1587" cy="6191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CA"/>
          </a:p>
        </p:txBody>
      </p:sp>
      <p:sp>
        <p:nvSpPr>
          <p:cNvPr id="51206" name="Line 6">
            <a:extLst>
              <a:ext uri="{FF2B5EF4-FFF2-40B4-BE49-F238E27FC236}">
                <a16:creationId xmlns:a16="http://schemas.microsoft.com/office/drawing/2014/main" id="{A5F10A78-B4D1-85A4-9360-497F601748A7}"/>
              </a:ext>
            </a:extLst>
          </p:cNvPr>
          <p:cNvSpPr>
            <a:spLocks noChangeShapeType="1"/>
          </p:cNvSpPr>
          <p:nvPr/>
        </p:nvSpPr>
        <p:spPr bwMode="auto">
          <a:xfrm flipV="1">
            <a:off x="9672638" y="2393950"/>
            <a:ext cx="1587" cy="6191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CA"/>
          </a:p>
        </p:txBody>
      </p:sp>
      <p:sp>
        <p:nvSpPr>
          <p:cNvPr id="51207" name="Line 7">
            <a:extLst>
              <a:ext uri="{FF2B5EF4-FFF2-40B4-BE49-F238E27FC236}">
                <a16:creationId xmlns:a16="http://schemas.microsoft.com/office/drawing/2014/main" id="{01364AD9-4B6E-E281-B11D-07DF5EA22263}"/>
              </a:ext>
            </a:extLst>
          </p:cNvPr>
          <p:cNvSpPr>
            <a:spLocks noChangeShapeType="1"/>
          </p:cNvSpPr>
          <p:nvPr/>
        </p:nvSpPr>
        <p:spPr bwMode="auto">
          <a:xfrm rot="10783149">
            <a:off x="6013450" y="2527300"/>
            <a:ext cx="3654425" cy="6350"/>
          </a:xfrm>
          <a:prstGeom prst="line">
            <a:avLst/>
          </a:prstGeom>
          <a:noFill/>
          <a:ln w="9525" cap="rnd">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208" name="Line 8">
            <a:extLst>
              <a:ext uri="{FF2B5EF4-FFF2-40B4-BE49-F238E27FC236}">
                <a16:creationId xmlns:a16="http://schemas.microsoft.com/office/drawing/2014/main" id="{BC81152E-ECB2-812C-AFA8-E644FB4D6A18}"/>
              </a:ext>
            </a:extLst>
          </p:cNvPr>
          <p:cNvSpPr>
            <a:spLocks noChangeShapeType="1"/>
          </p:cNvSpPr>
          <p:nvPr/>
        </p:nvSpPr>
        <p:spPr bwMode="auto">
          <a:xfrm rot="-5416851">
            <a:off x="6745288" y="3749675"/>
            <a:ext cx="1201738" cy="1587"/>
          </a:xfrm>
          <a:prstGeom prst="line">
            <a:avLst/>
          </a:prstGeom>
          <a:noFill/>
          <a:ln w="9525" cap="rnd">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209" name="Line 9">
            <a:extLst>
              <a:ext uri="{FF2B5EF4-FFF2-40B4-BE49-F238E27FC236}">
                <a16:creationId xmlns:a16="http://schemas.microsoft.com/office/drawing/2014/main" id="{50C86253-371F-503B-60E5-A7DD773788C7}"/>
              </a:ext>
            </a:extLst>
          </p:cNvPr>
          <p:cNvSpPr>
            <a:spLocks noChangeShapeType="1"/>
          </p:cNvSpPr>
          <p:nvPr/>
        </p:nvSpPr>
        <p:spPr bwMode="auto">
          <a:xfrm rot="-5416851">
            <a:off x="9054307" y="4436269"/>
            <a:ext cx="1784350" cy="7937"/>
          </a:xfrm>
          <a:prstGeom prst="line">
            <a:avLst/>
          </a:prstGeom>
          <a:noFill/>
          <a:ln w="57150" cap="rnd">
            <a:solidFill>
              <a:srgbClr val="3366FF"/>
            </a:solidFill>
            <a:prstDash val="sysDot"/>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210" name="AutoShape 10">
            <a:extLst>
              <a:ext uri="{FF2B5EF4-FFF2-40B4-BE49-F238E27FC236}">
                <a16:creationId xmlns:a16="http://schemas.microsoft.com/office/drawing/2014/main" id="{305F02BA-C1F1-C851-601F-E8F3934587DB}"/>
              </a:ext>
            </a:extLst>
          </p:cNvPr>
          <p:cNvSpPr>
            <a:spLocks noChangeArrowheads="1"/>
          </p:cNvSpPr>
          <p:nvPr/>
        </p:nvSpPr>
        <p:spPr bwMode="auto">
          <a:xfrm>
            <a:off x="6280150" y="4730750"/>
            <a:ext cx="3098800" cy="382588"/>
          </a:xfrm>
          <a:prstGeom prst="roundRect">
            <a:avLst>
              <a:gd name="adj" fmla="val 16667"/>
            </a:avLst>
          </a:prstGeom>
          <a:solidFill>
            <a:srgbClr val="C0C0C0"/>
          </a:solidFill>
          <a:ln w="19050" algn="ctr">
            <a:solidFill>
              <a:schemeClr val="tx1"/>
            </a:solidFill>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lIns="45720" r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100000"/>
              </a:spcBef>
              <a:spcAft>
                <a:spcPct val="100000"/>
              </a:spcAft>
            </a:pPr>
            <a:r>
              <a:rPr lang="en-US" altLang="en-US" sz="1600"/>
              <a:t>Electrode Interface Hemisphere</a:t>
            </a:r>
          </a:p>
        </p:txBody>
      </p:sp>
      <p:sp>
        <p:nvSpPr>
          <p:cNvPr id="51211" name="AutoShape 11">
            <a:extLst>
              <a:ext uri="{FF2B5EF4-FFF2-40B4-BE49-F238E27FC236}">
                <a16:creationId xmlns:a16="http://schemas.microsoft.com/office/drawing/2014/main" id="{6FD12706-2D65-69A3-1E6A-A99901780F2C}"/>
              </a:ext>
            </a:extLst>
          </p:cNvPr>
          <p:cNvSpPr>
            <a:spLocks noChangeArrowheads="1"/>
          </p:cNvSpPr>
          <p:nvPr/>
        </p:nvSpPr>
        <p:spPr bwMode="auto">
          <a:xfrm>
            <a:off x="9280525" y="5191125"/>
            <a:ext cx="1127125" cy="652463"/>
          </a:xfrm>
          <a:prstGeom prst="roundRect">
            <a:avLst>
              <a:gd name="adj" fmla="val 16667"/>
            </a:avLst>
          </a:prstGeom>
          <a:solidFill>
            <a:srgbClr val="C0C0C0"/>
          </a:solidFill>
          <a:ln w="19050" algn="ctr">
            <a:solidFill>
              <a:schemeClr val="tx1"/>
            </a:solidFill>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lIns="45720" r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100000"/>
              </a:spcBef>
              <a:spcAft>
                <a:spcPct val="100000"/>
              </a:spcAft>
            </a:pPr>
            <a:r>
              <a:rPr lang="en-US" altLang="en-US" sz="1600"/>
              <a:t>Grounding Conductor</a:t>
            </a:r>
          </a:p>
        </p:txBody>
      </p:sp>
      <p:sp>
        <p:nvSpPr>
          <p:cNvPr id="51212" name="Text Box 12">
            <a:extLst>
              <a:ext uri="{FF2B5EF4-FFF2-40B4-BE49-F238E27FC236}">
                <a16:creationId xmlns:a16="http://schemas.microsoft.com/office/drawing/2014/main" id="{FC0B6907-E8A6-7142-69A3-E2237FA7397A}"/>
              </a:ext>
            </a:extLst>
          </p:cNvPr>
          <p:cNvSpPr txBox="1">
            <a:spLocks noChangeArrowheads="1"/>
          </p:cNvSpPr>
          <p:nvPr/>
        </p:nvSpPr>
        <p:spPr bwMode="auto">
          <a:xfrm>
            <a:off x="7396163" y="2314575"/>
            <a:ext cx="993775" cy="2159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t>22 Feet</a:t>
            </a:r>
            <a:endParaRPr lang="en-US" altLang="en-US" sz="1400" b="1">
              <a:solidFill>
                <a:srgbClr val="FFFF00"/>
              </a:solidFill>
            </a:endParaRPr>
          </a:p>
        </p:txBody>
      </p:sp>
      <p:sp>
        <p:nvSpPr>
          <p:cNvPr id="51213" name="Line 13">
            <a:extLst>
              <a:ext uri="{FF2B5EF4-FFF2-40B4-BE49-F238E27FC236}">
                <a16:creationId xmlns:a16="http://schemas.microsoft.com/office/drawing/2014/main" id="{572AD113-ABB9-BB40-99EF-83001E321FBD}"/>
              </a:ext>
            </a:extLst>
          </p:cNvPr>
          <p:cNvSpPr>
            <a:spLocks noChangeShapeType="1"/>
          </p:cNvSpPr>
          <p:nvPr/>
        </p:nvSpPr>
        <p:spPr bwMode="auto">
          <a:xfrm rot="16144913" flipV="1">
            <a:off x="7437438" y="3990975"/>
            <a:ext cx="11112" cy="7572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CA"/>
          </a:p>
        </p:txBody>
      </p:sp>
      <p:sp>
        <p:nvSpPr>
          <p:cNvPr id="51214" name="Text Box 14">
            <a:extLst>
              <a:ext uri="{FF2B5EF4-FFF2-40B4-BE49-F238E27FC236}">
                <a16:creationId xmlns:a16="http://schemas.microsoft.com/office/drawing/2014/main" id="{D4F69933-7AA1-3CF7-CA09-641395787786}"/>
              </a:ext>
            </a:extLst>
          </p:cNvPr>
          <p:cNvSpPr txBox="1">
            <a:spLocks noChangeArrowheads="1"/>
          </p:cNvSpPr>
          <p:nvPr/>
        </p:nvSpPr>
        <p:spPr bwMode="auto">
          <a:xfrm>
            <a:off x="6786563" y="3590925"/>
            <a:ext cx="1017587" cy="2159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t>10 Feet</a:t>
            </a:r>
          </a:p>
        </p:txBody>
      </p:sp>
      <p:sp>
        <p:nvSpPr>
          <p:cNvPr id="51215" name="Line 15">
            <a:extLst>
              <a:ext uri="{FF2B5EF4-FFF2-40B4-BE49-F238E27FC236}">
                <a16:creationId xmlns:a16="http://schemas.microsoft.com/office/drawing/2014/main" id="{7A84F698-8A63-E355-74EE-8D32DD019AD2}"/>
              </a:ext>
            </a:extLst>
          </p:cNvPr>
          <p:cNvSpPr>
            <a:spLocks noChangeShapeType="1"/>
          </p:cNvSpPr>
          <p:nvPr/>
        </p:nvSpPr>
        <p:spPr bwMode="auto">
          <a:xfrm rot="16183149" flipH="1">
            <a:off x="8752681" y="2824957"/>
            <a:ext cx="3175" cy="1811338"/>
          </a:xfrm>
          <a:prstGeom prst="line">
            <a:avLst/>
          </a:prstGeom>
          <a:noFill/>
          <a:ln w="9525" cap="rnd">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216" name="Text Box 16">
            <a:extLst>
              <a:ext uri="{FF2B5EF4-FFF2-40B4-BE49-F238E27FC236}">
                <a16:creationId xmlns:a16="http://schemas.microsoft.com/office/drawing/2014/main" id="{75515765-1B51-B098-412F-CBFD048C9594}"/>
              </a:ext>
            </a:extLst>
          </p:cNvPr>
          <p:cNvSpPr txBox="1">
            <a:spLocks noChangeArrowheads="1"/>
          </p:cNvSpPr>
          <p:nvPr/>
        </p:nvSpPr>
        <p:spPr bwMode="auto">
          <a:xfrm>
            <a:off x="8477250" y="3754438"/>
            <a:ext cx="741363" cy="2159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t>11 Feet</a:t>
            </a:r>
          </a:p>
        </p:txBody>
      </p:sp>
      <p:sp>
        <p:nvSpPr>
          <p:cNvPr id="51217" name="Rectangle 17">
            <a:extLst>
              <a:ext uri="{FF2B5EF4-FFF2-40B4-BE49-F238E27FC236}">
                <a16:creationId xmlns:a16="http://schemas.microsoft.com/office/drawing/2014/main" id="{096E1EE9-06BA-C1AF-08B3-5DAFA1E40836}"/>
              </a:ext>
            </a:extLst>
          </p:cNvPr>
          <p:cNvSpPr>
            <a:spLocks noChangeArrowheads="1"/>
          </p:cNvSpPr>
          <p:nvPr/>
        </p:nvSpPr>
        <p:spPr bwMode="auto">
          <a:xfrm>
            <a:off x="3140075" y="558800"/>
            <a:ext cx="6858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0000" tIns="9000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66"/>
                </a:solidFill>
              </a:rPr>
              <a:t>Ground Rods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856F8AF-5122-44C3-B644-86362D0E0AD5}"/>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Keep your Shields UP!</a:t>
            </a:r>
          </a:p>
        </p:txBody>
      </p:sp>
      <p:pic>
        <p:nvPicPr>
          <p:cNvPr id="40963" name="Picture 10">
            <a:extLst>
              <a:ext uri="{FF2B5EF4-FFF2-40B4-BE49-F238E27FC236}">
                <a16:creationId xmlns:a16="http://schemas.microsoft.com/office/drawing/2014/main" id="{C232E256-88C0-4DB1-A80B-D9E2F4F2A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46" t="19017" r="16159" b="18306"/>
          <a:stretch>
            <a:fillRect/>
          </a:stretch>
        </p:blipFill>
        <p:spPr bwMode="auto">
          <a:xfrm>
            <a:off x="999306" y="1535906"/>
            <a:ext cx="480536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 Box 12">
            <a:extLst>
              <a:ext uri="{FF2B5EF4-FFF2-40B4-BE49-F238E27FC236}">
                <a16:creationId xmlns:a16="http://schemas.microsoft.com/office/drawing/2014/main" id="{46D6B9D4-931B-4F20-A06D-B88E852A83C9}"/>
              </a:ext>
            </a:extLst>
          </p:cNvPr>
          <p:cNvSpPr txBox="1">
            <a:spLocks noChangeArrowheads="1"/>
          </p:cNvSpPr>
          <p:nvPr/>
        </p:nvSpPr>
        <p:spPr bwMode="auto">
          <a:xfrm>
            <a:off x="6023794" y="2069653"/>
            <a:ext cx="5722004" cy="27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Ferrites are good for reducing common mode signals</a:t>
            </a:r>
          </a:p>
          <a:p>
            <a:pPr eaLnBrk="1" hangingPunct="1">
              <a:spcBef>
                <a:spcPct val="50000"/>
              </a:spcBef>
              <a:buFontTx/>
              <a:buChar char="-"/>
            </a:pPr>
            <a:r>
              <a:rPr lang="en-US" altLang="en-US" sz="3200" dirty="0">
                <a:solidFill>
                  <a:schemeClr val="accent2"/>
                </a:solidFill>
              </a:rPr>
              <a:t>Lightning surges</a:t>
            </a:r>
          </a:p>
          <a:p>
            <a:pPr eaLnBrk="1" hangingPunct="1">
              <a:spcBef>
                <a:spcPct val="50000"/>
              </a:spcBef>
              <a:buFontTx/>
              <a:buChar char="-"/>
            </a:pPr>
            <a:r>
              <a:rPr lang="en-US" altLang="en-US" sz="3200" dirty="0">
                <a:solidFill>
                  <a:schemeClr val="accent2"/>
                </a:solidFill>
              </a:rPr>
              <a:t>Induced RF (especially at co-located AM and FM sites)</a:t>
            </a:r>
          </a:p>
          <a:p>
            <a:pPr eaLnBrk="1" hangingPunct="1">
              <a:spcBef>
                <a:spcPct val="50000"/>
              </a:spcBef>
              <a:buFontTx/>
              <a:buChar char="-"/>
            </a:pPr>
            <a:r>
              <a:rPr lang="en-US" altLang="en-US" sz="3200" dirty="0">
                <a:solidFill>
                  <a:schemeClr val="accent2"/>
                </a:solidFill>
              </a:rPr>
              <a:t>Power line and power supply noise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a:extLst>
              <a:ext uri="{FF2B5EF4-FFF2-40B4-BE49-F238E27FC236}">
                <a16:creationId xmlns:a16="http://schemas.microsoft.com/office/drawing/2014/main" id="{B0C8666E-63EA-4E13-A8C7-9BC1F14D1F9D}"/>
              </a:ext>
            </a:extLst>
          </p:cNvPr>
          <p:cNvSpPr txBox="1">
            <a:spLocks noChangeArrowheads="1"/>
          </p:cNvSpPr>
          <p:nvPr/>
        </p:nvSpPr>
        <p:spPr bwMode="auto">
          <a:xfrm>
            <a:off x="5844620" y="1745833"/>
            <a:ext cx="6087326" cy="362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Ferrites on AC cabling can protect against surge related power supply damage</a:t>
            </a:r>
          </a:p>
          <a:p>
            <a:pPr eaLnBrk="1" hangingPunct="1">
              <a:spcBef>
                <a:spcPct val="50000"/>
              </a:spcBef>
              <a:buFontTx/>
              <a:buChar char="-"/>
            </a:pPr>
            <a:r>
              <a:rPr lang="en-US" altLang="en-US" sz="3200" dirty="0">
                <a:solidFill>
                  <a:schemeClr val="accent2"/>
                </a:solidFill>
              </a:rPr>
              <a:t>All feeds and a ground return through the ferrite</a:t>
            </a:r>
          </a:p>
          <a:p>
            <a:pPr eaLnBrk="1" hangingPunct="1">
              <a:spcBef>
                <a:spcPct val="50000"/>
              </a:spcBef>
              <a:buFontTx/>
              <a:buChar char="-"/>
            </a:pPr>
            <a:r>
              <a:rPr lang="en-US" altLang="en-US" sz="3200" dirty="0">
                <a:solidFill>
                  <a:schemeClr val="accent2"/>
                </a:solidFill>
              </a:rPr>
              <a:t>In some cases, such as with purely balanced power supplies, it’s desirable to make chokes (wrap each AC conductor around a separate ferrite). In this case, ferrite composition needs to be considered more carefully.</a:t>
            </a:r>
          </a:p>
        </p:txBody>
      </p:sp>
      <p:sp>
        <p:nvSpPr>
          <p:cNvPr id="45059" name="Rectangle 8">
            <a:extLst>
              <a:ext uri="{FF2B5EF4-FFF2-40B4-BE49-F238E27FC236}">
                <a16:creationId xmlns:a16="http://schemas.microsoft.com/office/drawing/2014/main" id="{94D38205-0145-4492-B1A3-6ED60584AE78}"/>
              </a:ext>
            </a:extLst>
          </p:cNvPr>
          <p:cNvSpPr>
            <a:spLocks noGrp="1" noChangeArrowheads="1"/>
          </p:cNvSpPr>
          <p:nvPr>
            <p:ph type="title" sz="quarter"/>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Keep your Shields UP!</a:t>
            </a:r>
          </a:p>
        </p:txBody>
      </p:sp>
      <p:pic>
        <p:nvPicPr>
          <p:cNvPr id="45060" name="Picture 12" descr="IMG00096-20090315-1645">
            <a:extLst>
              <a:ext uri="{FF2B5EF4-FFF2-40B4-BE49-F238E27FC236}">
                <a16:creationId xmlns:a16="http://schemas.microsoft.com/office/drawing/2014/main" id="{39B040E0-87DD-4474-B412-BCA2D8F3B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74" y="1490662"/>
            <a:ext cx="5168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0A041EB-535E-4CA5-AB16-F221B2A9D349}"/>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Always Use Protection</a:t>
            </a:r>
          </a:p>
        </p:txBody>
      </p:sp>
      <p:pic>
        <p:nvPicPr>
          <p:cNvPr id="38915" name="Picture 10" descr="IMG00151-20090317-1212">
            <a:extLst>
              <a:ext uri="{FF2B5EF4-FFF2-40B4-BE49-F238E27FC236}">
                <a16:creationId xmlns:a16="http://schemas.microsoft.com/office/drawing/2014/main" id="{3823CB6E-8A19-4FD1-AB29-0716361AF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1068388"/>
            <a:ext cx="54943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12">
            <a:extLst>
              <a:ext uri="{FF2B5EF4-FFF2-40B4-BE49-F238E27FC236}">
                <a16:creationId xmlns:a16="http://schemas.microsoft.com/office/drawing/2014/main" id="{0D255172-E0E7-421D-B544-4126473C81E3}"/>
              </a:ext>
            </a:extLst>
          </p:cNvPr>
          <p:cNvSpPr txBox="1">
            <a:spLocks noChangeArrowheads="1"/>
          </p:cNvSpPr>
          <p:nvPr/>
        </p:nvSpPr>
        <p:spPr bwMode="auto">
          <a:xfrm>
            <a:off x="2362200" y="5346700"/>
            <a:ext cx="7467600"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dirty="0">
                <a:solidFill>
                  <a:schemeClr val="accent2"/>
                </a:solidFill>
              </a:rPr>
              <a:t>AC Power line protectors are a must – and they MUST be connected to your station reference ground.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CA9162E7-735C-4D66-90A0-FBDA04F45364}"/>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rgbClr val="000066"/>
                </a:solidFill>
              </a:rPr>
              <a:t>Always Use Protection</a:t>
            </a:r>
          </a:p>
        </p:txBody>
      </p:sp>
      <p:pic>
        <p:nvPicPr>
          <p:cNvPr id="39939" name="Picture 7" descr="Photo_071808_003">
            <a:extLst>
              <a:ext uri="{FF2B5EF4-FFF2-40B4-BE49-F238E27FC236}">
                <a16:creationId xmlns:a16="http://schemas.microsoft.com/office/drawing/2014/main" id="{1CA66F31-0CB9-44ED-B615-5D7C936F5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888" y="1012825"/>
            <a:ext cx="464343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9">
            <a:extLst>
              <a:ext uri="{FF2B5EF4-FFF2-40B4-BE49-F238E27FC236}">
                <a16:creationId xmlns:a16="http://schemas.microsoft.com/office/drawing/2014/main" id="{FF1EA2BB-60C4-4E3C-B138-22250FFE7E83}"/>
              </a:ext>
            </a:extLst>
          </p:cNvPr>
          <p:cNvSpPr txBox="1">
            <a:spLocks noChangeArrowheads="1"/>
          </p:cNvSpPr>
          <p:nvPr/>
        </p:nvSpPr>
        <p:spPr bwMode="auto">
          <a:xfrm>
            <a:off x="2895600" y="4757738"/>
            <a:ext cx="65992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aseline="0" dirty="0">
                <a:solidFill>
                  <a:schemeClr val="accent2"/>
                </a:solidFill>
              </a:rPr>
              <a:t>As a minimum, a shunt type MOV protector with fused links (and a solid ground connection!!!) is recommended.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5">
            <a:extLst>
              <a:ext uri="{FF2B5EF4-FFF2-40B4-BE49-F238E27FC236}">
                <a16:creationId xmlns:a16="http://schemas.microsoft.com/office/drawing/2014/main" id="{9E26B29C-5A28-46ED-BCBA-42F5A0B2ABC8}"/>
              </a:ext>
            </a:extLst>
          </p:cNvPr>
          <p:cNvGrpSpPr>
            <a:grpSpLocks noChangeAspect="1"/>
          </p:cNvGrpSpPr>
          <p:nvPr/>
        </p:nvGrpSpPr>
        <p:grpSpPr bwMode="auto">
          <a:xfrm>
            <a:off x="2119313" y="2479675"/>
            <a:ext cx="8001000" cy="3590925"/>
            <a:chOff x="1335" y="1562"/>
            <a:chExt cx="5040" cy="2262"/>
          </a:xfrm>
        </p:grpSpPr>
        <p:sp>
          <p:nvSpPr>
            <p:cNvPr id="3" name="AutoShape 14">
              <a:extLst>
                <a:ext uri="{FF2B5EF4-FFF2-40B4-BE49-F238E27FC236}">
                  <a16:creationId xmlns:a16="http://schemas.microsoft.com/office/drawing/2014/main" id="{379C55D4-5FC0-484A-B240-E7E0665D6D48}"/>
                </a:ext>
              </a:extLst>
            </p:cNvPr>
            <p:cNvSpPr>
              <a:spLocks noChangeAspect="1" noChangeArrowheads="1" noTextEdit="1"/>
            </p:cNvSpPr>
            <p:nvPr/>
          </p:nvSpPr>
          <p:spPr bwMode="auto">
            <a:xfrm>
              <a:off x="1335" y="1562"/>
              <a:ext cx="5040" cy="2262"/>
            </a:xfrm>
            <a:prstGeom prst="rect">
              <a:avLst/>
            </a:prstGeom>
            <a:ln>
              <a:noFill/>
            </a:ln>
          </p:spPr>
          <p:style>
            <a:lnRef idx="2">
              <a:schemeClr val="dk1"/>
            </a:lnRef>
            <a:fillRef idx="1">
              <a:schemeClr val="lt1"/>
            </a:fillRef>
            <a:effectRef idx="0">
              <a:schemeClr val="dk1"/>
            </a:effectRef>
            <a:fontRef idx="minor">
              <a:schemeClr val="dk1"/>
            </a:fontRef>
          </p:style>
          <p:txBody>
            <a:bodyPr/>
            <a:lstStyle/>
            <a:p>
              <a:pPr>
                <a:defRPr/>
              </a:pPr>
              <a:endParaRPr lang="en-CA"/>
            </a:p>
          </p:txBody>
        </p:sp>
        <p:grpSp>
          <p:nvGrpSpPr>
            <p:cNvPr id="49167" name="Group 216">
              <a:extLst>
                <a:ext uri="{FF2B5EF4-FFF2-40B4-BE49-F238E27FC236}">
                  <a16:creationId xmlns:a16="http://schemas.microsoft.com/office/drawing/2014/main" id="{1089607D-8AF7-4DE1-979F-9A2172607E30}"/>
                </a:ext>
              </a:extLst>
            </p:cNvPr>
            <p:cNvGrpSpPr>
              <a:grpSpLocks/>
            </p:cNvGrpSpPr>
            <p:nvPr/>
          </p:nvGrpSpPr>
          <p:grpSpPr bwMode="auto">
            <a:xfrm>
              <a:off x="1360" y="2123"/>
              <a:ext cx="4031" cy="1226"/>
              <a:chOff x="1360" y="2123"/>
              <a:chExt cx="4031" cy="1226"/>
            </a:xfrm>
          </p:grpSpPr>
          <p:sp>
            <p:nvSpPr>
              <p:cNvPr id="528479" name="Rectangle 16">
                <a:extLst>
                  <a:ext uri="{FF2B5EF4-FFF2-40B4-BE49-F238E27FC236}">
                    <a16:creationId xmlns:a16="http://schemas.microsoft.com/office/drawing/2014/main" id="{031FB4DF-AFD4-425B-9034-A598BE3A227E}"/>
                  </a:ext>
                </a:extLst>
              </p:cNvPr>
              <p:cNvSpPr>
                <a:spLocks noChangeArrowheads="1"/>
              </p:cNvSpPr>
              <p:nvPr/>
            </p:nvSpPr>
            <p:spPr bwMode="auto">
              <a:xfrm>
                <a:off x="3796" y="2718"/>
                <a:ext cx="1419" cy="1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0" name="Freeform 17">
                <a:extLst>
                  <a:ext uri="{FF2B5EF4-FFF2-40B4-BE49-F238E27FC236}">
                    <a16:creationId xmlns:a16="http://schemas.microsoft.com/office/drawing/2014/main" id="{2D238BB1-CC94-4584-8951-EE7E59B57D8D}"/>
                  </a:ext>
                </a:extLst>
              </p:cNvPr>
              <p:cNvSpPr>
                <a:spLocks/>
              </p:cNvSpPr>
              <p:nvPr/>
            </p:nvSpPr>
            <p:spPr bwMode="auto">
              <a:xfrm>
                <a:off x="1902" y="2507"/>
                <a:ext cx="5" cy="748"/>
              </a:xfrm>
              <a:custGeom>
                <a:avLst/>
                <a:gdLst>
                  <a:gd name="T0" fmla="*/ 22 w 22"/>
                  <a:gd name="T1" fmla="*/ 0 h 2991"/>
                  <a:gd name="T2" fmla="*/ 22 w 22"/>
                  <a:gd name="T3" fmla="*/ 2969 h 2991"/>
                  <a:gd name="T4" fmla="*/ 0 w 22"/>
                  <a:gd name="T5" fmla="*/ 2991 h 2991"/>
                  <a:gd name="T6" fmla="*/ 0 w 22"/>
                  <a:gd name="T7" fmla="*/ 0 h 2991"/>
                  <a:gd name="T8" fmla="*/ 22 w 22"/>
                  <a:gd name="T9" fmla="*/ 0 h 2991"/>
                </a:gdLst>
                <a:ahLst/>
                <a:cxnLst>
                  <a:cxn ang="0">
                    <a:pos x="T0" y="T1"/>
                  </a:cxn>
                  <a:cxn ang="0">
                    <a:pos x="T2" y="T3"/>
                  </a:cxn>
                  <a:cxn ang="0">
                    <a:pos x="T4" y="T5"/>
                  </a:cxn>
                  <a:cxn ang="0">
                    <a:pos x="T6" y="T7"/>
                  </a:cxn>
                  <a:cxn ang="0">
                    <a:pos x="T8" y="T9"/>
                  </a:cxn>
                </a:cxnLst>
                <a:rect l="0" t="0" r="r" b="b"/>
                <a:pathLst>
                  <a:path w="22" h="2991">
                    <a:moveTo>
                      <a:pt x="22" y="0"/>
                    </a:moveTo>
                    <a:lnTo>
                      <a:pt x="22" y="2969"/>
                    </a:lnTo>
                    <a:lnTo>
                      <a:pt x="0" y="2991"/>
                    </a:lnTo>
                    <a:lnTo>
                      <a:pt x="0" y="0"/>
                    </a:lnTo>
                    <a:lnTo>
                      <a:pt x="22"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1" name="Freeform 18">
                <a:extLst>
                  <a:ext uri="{FF2B5EF4-FFF2-40B4-BE49-F238E27FC236}">
                    <a16:creationId xmlns:a16="http://schemas.microsoft.com/office/drawing/2014/main" id="{A07DB86B-CF92-45F2-8C3C-BA27ECF725F5}"/>
                  </a:ext>
                </a:extLst>
              </p:cNvPr>
              <p:cNvSpPr>
                <a:spLocks/>
              </p:cNvSpPr>
              <p:nvPr/>
            </p:nvSpPr>
            <p:spPr bwMode="auto">
              <a:xfrm>
                <a:off x="1902" y="3250"/>
                <a:ext cx="48" cy="5"/>
              </a:xfrm>
              <a:custGeom>
                <a:avLst/>
                <a:gdLst>
                  <a:gd name="T0" fmla="*/ 22 w 191"/>
                  <a:gd name="T1" fmla="*/ 0 h 22"/>
                  <a:gd name="T2" fmla="*/ 169 w 191"/>
                  <a:gd name="T3" fmla="*/ 0 h 22"/>
                  <a:gd name="T4" fmla="*/ 191 w 191"/>
                  <a:gd name="T5" fmla="*/ 22 h 22"/>
                  <a:gd name="T6" fmla="*/ 0 w 191"/>
                  <a:gd name="T7" fmla="*/ 22 h 22"/>
                  <a:gd name="T8" fmla="*/ 22 w 191"/>
                  <a:gd name="T9" fmla="*/ 0 h 22"/>
                </a:gdLst>
                <a:ahLst/>
                <a:cxnLst>
                  <a:cxn ang="0">
                    <a:pos x="T0" y="T1"/>
                  </a:cxn>
                  <a:cxn ang="0">
                    <a:pos x="T2" y="T3"/>
                  </a:cxn>
                  <a:cxn ang="0">
                    <a:pos x="T4" y="T5"/>
                  </a:cxn>
                  <a:cxn ang="0">
                    <a:pos x="T6" y="T7"/>
                  </a:cxn>
                  <a:cxn ang="0">
                    <a:pos x="T8" y="T9"/>
                  </a:cxn>
                </a:cxnLst>
                <a:rect l="0" t="0" r="r" b="b"/>
                <a:pathLst>
                  <a:path w="191" h="22">
                    <a:moveTo>
                      <a:pt x="22" y="0"/>
                    </a:moveTo>
                    <a:lnTo>
                      <a:pt x="169" y="0"/>
                    </a:lnTo>
                    <a:lnTo>
                      <a:pt x="191" y="22"/>
                    </a:lnTo>
                    <a:lnTo>
                      <a:pt x="0" y="22"/>
                    </a:lnTo>
                    <a:lnTo>
                      <a:pt x="22"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2" name="Freeform 19">
                <a:extLst>
                  <a:ext uri="{FF2B5EF4-FFF2-40B4-BE49-F238E27FC236}">
                    <a16:creationId xmlns:a16="http://schemas.microsoft.com/office/drawing/2014/main" id="{0C0B1C26-9CCC-441A-BC3B-D24A16851AB6}"/>
                  </a:ext>
                </a:extLst>
              </p:cNvPr>
              <p:cNvSpPr>
                <a:spLocks/>
              </p:cNvSpPr>
              <p:nvPr/>
            </p:nvSpPr>
            <p:spPr bwMode="auto">
              <a:xfrm>
                <a:off x="1944" y="2506"/>
                <a:ext cx="6" cy="749"/>
              </a:xfrm>
              <a:custGeom>
                <a:avLst/>
                <a:gdLst>
                  <a:gd name="T0" fmla="*/ 0 w 22"/>
                  <a:gd name="T1" fmla="*/ 2974 h 2996"/>
                  <a:gd name="T2" fmla="*/ 0 w 22"/>
                  <a:gd name="T3" fmla="*/ 0 h 2996"/>
                  <a:gd name="T4" fmla="*/ 22 w 22"/>
                  <a:gd name="T5" fmla="*/ 0 h 2996"/>
                  <a:gd name="T6" fmla="*/ 22 w 22"/>
                  <a:gd name="T7" fmla="*/ 2996 h 2996"/>
                  <a:gd name="T8" fmla="*/ 0 w 22"/>
                  <a:gd name="T9" fmla="*/ 2974 h 2996"/>
                </a:gdLst>
                <a:ahLst/>
                <a:cxnLst>
                  <a:cxn ang="0">
                    <a:pos x="T0" y="T1"/>
                  </a:cxn>
                  <a:cxn ang="0">
                    <a:pos x="T2" y="T3"/>
                  </a:cxn>
                  <a:cxn ang="0">
                    <a:pos x="T4" y="T5"/>
                  </a:cxn>
                  <a:cxn ang="0">
                    <a:pos x="T6" y="T7"/>
                  </a:cxn>
                  <a:cxn ang="0">
                    <a:pos x="T8" y="T9"/>
                  </a:cxn>
                </a:cxnLst>
                <a:rect l="0" t="0" r="r" b="b"/>
                <a:pathLst>
                  <a:path w="22" h="2996">
                    <a:moveTo>
                      <a:pt x="0" y="2974"/>
                    </a:moveTo>
                    <a:lnTo>
                      <a:pt x="0" y="0"/>
                    </a:lnTo>
                    <a:lnTo>
                      <a:pt x="22" y="0"/>
                    </a:lnTo>
                    <a:lnTo>
                      <a:pt x="22" y="2996"/>
                    </a:lnTo>
                    <a:lnTo>
                      <a:pt x="0" y="297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3" name="Line 20">
                <a:extLst>
                  <a:ext uri="{FF2B5EF4-FFF2-40B4-BE49-F238E27FC236}">
                    <a16:creationId xmlns:a16="http://schemas.microsoft.com/office/drawing/2014/main" id="{16B7D05A-F858-4C8B-A7E5-B2046A8AB908}"/>
                  </a:ext>
                </a:extLst>
              </p:cNvPr>
              <p:cNvSpPr>
                <a:spLocks noChangeShapeType="1"/>
              </p:cNvSpPr>
              <p:nvPr/>
            </p:nvSpPr>
            <p:spPr bwMode="auto">
              <a:xfrm>
                <a:off x="4020" y="2914"/>
                <a:ext cx="0" cy="12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4" name="Line 21">
                <a:extLst>
                  <a:ext uri="{FF2B5EF4-FFF2-40B4-BE49-F238E27FC236}">
                    <a16:creationId xmlns:a16="http://schemas.microsoft.com/office/drawing/2014/main" id="{CEC38C59-F838-49FB-97B3-6C18D885EE63}"/>
                  </a:ext>
                </a:extLst>
              </p:cNvPr>
              <p:cNvSpPr>
                <a:spLocks noChangeShapeType="1"/>
              </p:cNvSpPr>
              <p:nvPr/>
            </p:nvSpPr>
            <p:spPr bwMode="auto">
              <a:xfrm>
                <a:off x="3920" y="2926"/>
                <a:ext cx="81" cy="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5" name="Line 22">
                <a:extLst>
                  <a:ext uri="{FF2B5EF4-FFF2-40B4-BE49-F238E27FC236}">
                    <a16:creationId xmlns:a16="http://schemas.microsoft.com/office/drawing/2014/main" id="{65E49FE2-2E33-4FB8-AAEE-C43A2C2FBB46}"/>
                  </a:ext>
                </a:extLst>
              </p:cNvPr>
              <p:cNvSpPr>
                <a:spLocks noChangeShapeType="1"/>
              </p:cNvSpPr>
              <p:nvPr/>
            </p:nvSpPr>
            <p:spPr bwMode="auto">
              <a:xfrm flipV="1">
                <a:off x="4006" y="2943"/>
                <a:ext cx="4"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6" name="Line 23">
                <a:extLst>
                  <a:ext uri="{FF2B5EF4-FFF2-40B4-BE49-F238E27FC236}">
                    <a16:creationId xmlns:a16="http://schemas.microsoft.com/office/drawing/2014/main" id="{EB5B3A3D-94AC-42BC-9D6E-99048ABBF3FE}"/>
                  </a:ext>
                </a:extLst>
              </p:cNvPr>
              <p:cNvSpPr>
                <a:spLocks noChangeShapeType="1"/>
              </p:cNvSpPr>
              <p:nvPr/>
            </p:nvSpPr>
            <p:spPr bwMode="auto">
              <a:xfrm flipV="1">
                <a:off x="4010" y="2937"/>
                <a:ext cx="2"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7" name="Line 24">
                <a:extLst>
                  <a:ext uri="{FF2B5EF4-FFF2-40B4-BE49-F238E27FC236}">
                    <a16:creationId xmlns:a16="http://schemas.microsoft.com/office/drawing/2014/main" id="{51854154-E6D7-4C0F-90F4-1E39DD97D565}"/>
                  </a:ext>
                </a:extLst>
              </p:cNvPr>
              <p:cNvSpPr>
                <a:spLocks noChangeShapeType="1"/>
              </p:cNvSpPr>
              <p:nvPr/>
            </p:nvSpPr>
            <p:spPr bwMode="auto">
              <a:xfrm flipH="1" flipV="1">
                <a:off x="4010" y="2932"/>
                <a:ext cx="2"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8" name="Line 25">
                <a:extLst>
                  <a:ext uri="{FF2B5EF4-FFF2-40B4-BE49-F238E27FC236}">
                    <a16:creationId xmlns:a16="http://schemas.microsoft.com/office/drawing/2014/main" id="{94DC40D3-8171-434C-8922-185A08109519}"/>
                  </a:ext>
                </a:extLst>
              </p:cNvPr>
              <p:cNvSpPr>
                <a:spLocks noChangeShapeType="1"/>
              </p:cNvSpPr>
              <p:nvPr/>
            </p:nvSpPr>
            <p:spPr bwMode="auto">
              <a:xfrm flipH="1" flipV="1">
                <a:off x="4006" y="2928"/>
                <a:ext cx="4"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89" name="Line 26">
                <a:extLst>
                  <a:ext uri="{FF2B5EF4-FFF2-40B4-BE49-F238E27FC236}">
                    <a16:creationId xmlns:a16="http://schemas.microsoft.com/office/drawing/2014/main" id="{A28DDB9F-E2E3-420F-8A39-C163954A8BA1}"/>
                  </a:ext>
                </a:extLst>
              </p:cNvPr>
              <p:cNvSpPr>
                <a:spLocks noChangeShapeType="1"/>
              </p:cNvSpPr>
              <p:nvPr/>
            </p:nvSpPr>
            <p:spPr bwMode="auto">
              <a:xfrm flipH="1" flipV="1">
                <a:off x="4001" y="2926"/>
                <a:ext cx="5"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0" name="Line 27">
                <a:extLst>
                  <a:ext uri="{FF2B5EF4-FFF2-40B4-BE49-F238E27FC236}">
                    <a16:creationId xmlns:a16="http://schemas.microsoft.com/office/drawing/2014/main" id="{A1054F7A-DA9B-4B17-8C36-75F7FB3DC969}"/>
                  </a:ext>
                </a:extLst>
              </p:cNvPr>
              <p:cNvSpPr>
                <a:spLocks noChangeShapeType="1"/>
              </p:cNvSpPr>
              <p:nvPr/>
            </p:nvSpPr>
            <p:spPr bwMode="auto">
              <a:xfrm flipH="1">
                <a:off x="3516" y="2947"/>
                <a:ext cx="490" cy="27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1" name="Line 28">
                <a:extLst>
                  <a:ext uri="{FF2B5EF4-FFF2-40B4-BE49-F238E27FC236}">
                    <a16:creationId xmlns:a16="http://schemas.microsoft.com/office/drawing/2014/main" id="{A1DEAB29-9E5F-4F0B-9097-AEAD0C1F47EA}"/>
                  </a:ext>
                </a:extLst>
              </p:cNvPr>
              <p:cNvSpPr>
                <a:spLocks noChangeShapeType="1"/>
              </p:cNvSpPr>
              <p:nvPr/>
            </p:nvSpPr>
            <p:spPr bwMode="auto">
              <a:xfrm flipV="1">
                <a:off x="3510" y="3224"/>
                <a:ext cx="6"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2" name="Line 29">
                <a:extLst>
                  <a:ext uri="{FF2B5EF4-FFF2-40B4-BE49-F238E27FC236}">
                    <a16:creationId xmlns:a16="http://schemas.microsoft.com/office/drawing/2014/main" id="{3743AE6E-7CD3-45E7-9B2F-501CFC0762F5}"/>
                  </a:ext>
                </a:extLst>
              </p:cNvPr>
              <p:cNvSpPr>
                <a:spLocks noChangeShapeType="1"/>
              </p:cNvSpPr>
              <p:nvPr/>
            </p:nvSpPr>
            <p:spPr bwMode="auto">
              <a:xfrm flipH="1">
                <a:off x="2869" y="3226"/>
                <a:ext cx="641" cy="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3" name="Line 30">
                <a:extLst>
                  <a:ext uri="{FF2B5EF4-FFF2-40B4-BE49-F238E27FC236}">
                    <a16:creationId xmlns:a16="http://schemas.microsoft.com/office/drawing/2014/main" id="{F21C65FE-AD5C-4294-9AFC-1522C1F304FB}"/>
                  </a:ext>
                </a:extLst>
              </p:cNvPr>
              <p:cNvSpPr>
                <a:spLocks noChangeShapeType="1"/>
              </p:cNvSpPr>
              <p:nvPr/>
            </p:nvSpPr>
            <p:spPr bwMode="auto">
              <a:xfrm flipH="1">
                <a:off x="2858" y="3207"/>
                <a:ext cx="3"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4" name="Line 31">
                <a:extLst>
                  <a:ext uri="{FF2B5EF4-FFF2-40B4-BE49-F238E27FC236}">
                    <a16:creationId xmlns:a16="http://schemas.microsoft.com/office/drawing/2014/main" id="{AE935A69-7F0C-43F6-8E5A-F2C437D46C01}"/>
                  </a:ext>
                </a:extLst>
              </p:cNvPr>
              <p:cNvSpPr>
                <a:spLocks noChangeShapeType="1"/>
              </p:cNvSpPr>
              <p:nvPr/>
            </p:nvSpPr>
            <p:spPr bwMode="auto">
              <a:xfrm flipH="1">
                <a:off x="2858" y="3211"/>
                <a:ext cx="0"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5" name="Line 32">
                <a:extLst>
                  <a:ext uri="{FF2B5EF4-FFF2-40B4-BE49-F238E27FC236}">
                    <a16:creationId xmlns:a16="http://schemas.microsoft.com/office/drawing/2014/main" id="{23D614A5-F948-44CF-9286-C7FAD4BCDD6E}"/>
                  </a:ext>
                </a:extLst>
              </p:cNvPr>
              <p:cNvSpPr>
                <a:spLocks noChangeShapeType="1"/>
              </p:cNvSpPr>
              <p:nvPr/>
            </p:nvSpPr>
            <p:spPr bwMode="auto">
              <a:xfrm>
                <a:off x="2858" y="3216"/>
                <a:ext cx="2"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6" name="Line 33">
                <a:extLst>
                  <a:ext uri="{FF2B5EF4-FFF2-40B4-BE49-F238E27FC236}">
                    <a16:creationId xmlns:a16="http://schemas.microsoft.com/office/drawing/2014/main" id="{F2C78BAF-296C-47AD-93C7-9CE861B4898F}"/>
                  </a:ext>
                </a:extLst>
              </p:cNvPr>
              <p:cNvSpPr>
                <a:spLocks noChangeShapeType="1"/>
              </p:cNvSpPr>
              <p:nvPr/>
            </p:nvSpPr>
            <p:spPr bwMode="auto">
              <a:xfrm>
                <a:off x="2860" y="3221"/>
                <a:ext cx="4"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7" name="Line 34">
                <a:extLst>
                  <a:ext uri="{FF2B5EF4-FFF2-40B4-BE49-F238E27FC236}">
                    <a16:creationId xmlns:a16="http://schemas.microsoft.com/office/drawing/2014/main" id="{F814CAA4-5011-4F0E-9C82-FF4C8C53BF8D}"/>
                  </a:ext>
                </a:extLst>
              </p:cNvPr>
              <p:cNvSpPr>
                <a:spLocks noChangeShapeType="1"/>
              </p:cNvSpPr>
              <p:nvPr/>
            </p:nvSpPr>
            <p:spPr bwMode="auto">
              <a:xfrm>
                <a:off x="2864" y="3224"/>
                <a:ext cx="5"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8" name="Line 35">
                <a:extLst>
                  <a:ext uri="{FF2B5EF4-FFF2-40B4-BE49-F238E27FC236}">
                    <a16:creationId xmlns:a16="http://schemas.microsoft.com/office/drawing/2014/main" id="{A60EC747-1BBD-4CEB-8A60-AE8AF69DD4A1}"/>
                  </a:ext>
                </a:extLst>
              </p:cNvPr>
              <p:cNvSpPr>
                <a:spLocks noChangeShapeType="1"/>
              </p:cNvSpPr>
              <p:nvPr/>
            </p:nvSpPr>
            <p:spPr bwMode="auto">
              <a:xfrm flipV="1">
                <a:off x="2861" y="3096"/>
                <a:ext cx="110" cy="11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99" name="Freeform 36">
                <a:extLst>
                  <a:ext uri="{FF2B5EF4-FFF2-40B4-BE49-F238E27FC236}">
                    <a16:creationId xmlns:a16="http://schemas.microsoft.com/office/drawing/2014/main" id="{DE20C4B1-DAB5-4EED-9BB5-AD0F66BB8ED8}"/>
                  </a:ext>
                </a:extLst>
              </p:cNvPr>
              <p:cNvSpPr>
                <a:spLocks/>
              </p:cNvSpPr>
              <p:nvPr/>
            </p:nvSpPr>
            <p:spPr bwMode="auto">
              <a:xfrm>
                <a:off x="3552" y="2958"/>
                <a:ext cx="361" cy="184"/>
              </a:xfrm>
              <a:custGeom>
                <a:avLst/>
                <a:gdLst>
                  <a:gd name="T0" fmla="*/ 0 w 1446"/>
                  <a:gd name="T1" fmla="*/ 698 h 738"/>
                  <a:gd name="T2" fmla="*/ 1401 w 1446"/>
                  <a:gd name="T3" fmla="*/ 0 h 738"/>
                  <a:gd name="T4" fmla="*/ 1446 w 1446"/>
                  <a:gd name="T5" fmla="*/ 27 h 738"/>
                  <a:gd name="T6" fmla="*/ 20 w 1446"/>
                  <a:gd name="T7" fmla="*/ 738 h 738"/>
                  <a:gd name="T8" fmla="*/ 0 w 1446"/>
                  <a:gd name="T9" fmla="*/ 698 h 738"/>
                </a:gdLst>
                <a:ahLst/>
                <a:cxnLst>
                  <a:cxn ang="0">
                    <a:pos x="T0" y="T1"/>
                  </a:cxn>
                  <a:cxn ang="0">
                    <a:pos x="T2" y="T3"/>
                  </a:cxn>
                  <a:cxn ang="0">
                    <a:pos x="T4" y="T5"/>
                  </a:cxn>
                  <a:cxn ang="0">
                    <a:pos x="T6" y="T7"/>
                  </a:cxn>
                  <a:cxn ang="0">
                    <a:pos x="T8" y="T9"/>
                  </a:cxn>
                </a:cxnLst>
                <a:rect l="0" t="0" r="r" b="b"/>
                <a:pathLst>
                  <a:path w="1446" h="738">
                    <a:moveTo>
                      <a:pt x="0" y="698"/>
                    </a:moveTo>
                    <a:lnTo>
                      <a:pt x="1401" y="0"/>
                    </a:lnTo>
                    <a:lnTo>
                      <a:pt x="1446" y="27"/>
                    </a:lnTo>
                    <a:lnTo>
                      <a:pt x="20" y="738"/>
                    </a:lnTo>
                    <a:lnTo>
                      <a:pt x="0" y="69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0" name="Freeform 37">
                <a:extLst>
                  <a:ext uri="{FF2B5EF4-FFF2-40B4-BE49-F238E27FC236}">
                    <a16:creationId xmlns:a16="http://schemas.microsoft.com/office/drawing/2014/main" id="{0694135F-5120-404F-A09D-C3CE32EF35E8}"/>
                  </a:ext>
                </a:extLst>
              </p:cNvPr>
              <p:cNvSpPr>
                <a:spLocks/>
              </p:cNvSpPr>
              <p:nvPr/>
            </p:nvSpPr>
            <p:spPr bwMode="auto">
              <a:xfrm>
                <a:off x="3902" y="2591"/>
                <a:ext cx="11" cy="374"/>
              </a:xfrm>
              <a:custGeom>
                <a:avLst/>
                <a:gdLst>
                  <a:gd name="T0" fmla="*/ 0 w 45"/>
                  <a:gd name="T1" fmla="*/ 1467 h 1494"/>
                  <a:gd name="T2" fmla="*/ 0 w 45"/>
                  <a:gd name="T3" fmla="*/ 0 h 1494"/>
                  <a:gd name="T4" fmla="*/ 45 w 45"/>
                  <a:gd name="T5" fmla="*/ 0 h 1494"/>
                  <a:gd name="T6" fmla="*/ 45 w 45"/>
                  <a:gd name="T7" fmla="*/ 1494 h 1494"/>
                  <a:gd name="T8" fmla="*/ 0 w 45"/>
                  <a:gd name="T9" fmla="*/ 1467 h 1494"/>
                </a:gdLst>
                <a:ahLst/>
                <a:cxnLst>
                  <a:cxn ang="0">
                    <a:pos x="T0" y="T1"/>
                  </a:cxn>
                  <a:cxn ang="0">
                    <a:pos x="T2" y="T3"/>
                  </a:cxn>
                  <a:cxn ang="0">
                    <a:pos x="T4" y="T5"/>
                  </a:cxn>
                  <a:cxn ang="0">
                    <a:pos x="T6" y="T7"/>
                  </a:cxn>
                  <a:cxn ang="0">
                    <a:pos x="T8" y="T9"/>
                  </a:cxn>
                </a:cxnLst>
                <a:rect l="0" t="0" r="r" b="b"/>
                <a:pathLst>
                  <a:path w="45" h="1494">
                    <a:moveTo>
                      <a:pt x="0" y="1467"/>
                    </a:moveTo>
                    <a:lnTo>
                      <a:pt x="0" y="0"/>
                    </a:lnTo>
                    <a:lnTo>
                      <a:pt x="45" y="0"/>
                    </a:lnTo>
                    <a:lnTo>
                      <a:pt x="45" y="1494"/>
                    </a:lnTo>
                    <a:lnTo>
                      <a:pt x="0" y="146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1" name="Freeform 38">
                <a:extLst>
                  <a:ext uri="{FF2B5EF4-FFF2-40B4-BE49-F238E27FC236}">
                    <a16:creationId xmlns:a16="http://schemas.microsoft.com/office/drawing/2014/main" id="{C80097EE-7982-42CE-AEE8-CDD7D72A9C59}"/>
                  </a:ext>
                </a:extLst>
              </p:cNvPr>
              <p:cNvSpPr>
                <a:spLocks/>
              </p:cNvSpPr>
              <p:nvPr/>
            </p:nvSpPr>
            <p:spPr bwMode="auto">
              <a:xfrm>
                <a:off x="2977" y="2727"/>
                <a:ext cx="12" cy="416"/>
              </a:xfrm>
              <a:custGeom>
                <a:avLst/>
                <a:gdLst>
                  <a:gd name="T0" fmla="*/ 44 w 44"/>
                  <a:gd name="T1" fmla="*/ 45 h 1666"/>
                  <a:gd name="T2" fmla="*/ 44 w 44"/>
                  <a:gd name="T3" fmla="*/ 1621 h 1666"/>
                  <a:gd name="T4" fmla="*/ 0 w 44"/>
                  <a:gd name="T5" fmla="*/ 1666 h 1666"/>
                  <a:gd name="T6" fmla="*/ 0 w 44"/>
                  <a:gd name="T7" fmla="*/ 0 h 1666"/>
                  <a:gd name="T8" fmla="*/ 44 w 44"/>
                  <a:gd name="T9" fmla="*/ 45 h 1666"/>
                </a:gdLst>
                <a:ahLst/>
                <a:cxnLst>
                  <a:cxn ang="0">
                    <a:pos x="T0" y="T1"/>
                  </a:cxn>
                  <a:cxn ang="0">
                    <a:pos x="T2" y="T3"/>
                  </a:cxn>
                  <a:cxn ang="0">
                    <a:pos x="T4" y="T5"/>
                  </a:cxn>
                  <a:cxn ang="0">
                    <a:pos x="T6" y="T7"/>
                  </a:cxn>
                  <a:cxn ang="0">
                    <a:pos x="T8" y="T9"/>
                  </a:cxn>
                </a:cxnLst>
                <a:rect l="0" t="0" r="r" b="b"/>
                <a:pathLst>
                  <a:path w="44" h="1666">
                    <a:moveTo>
                      <a:pt x="44" y="45"/>
                    </a:moveTo>
                    <a:lnTo>
                      <a:pt x="44" y="1621"/>
                    </a:lnTo>
                    <a:lnTo>
                      <a:pt x="0" y="1666"/>
                    </a:lnTo>
                    <a:lnTo>
                      <a:pt x="0" y="0"/>
                    </a:lnTo>
                    <a:lnTo>
                      <a:pt x="44"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2" name="Freeform 39">
                <a:extLst>
                  <a:ext uri="{FF2B5EF4-FFF2-40B4-BE49-F238E27FC236}">
                    <a16:creationId xmlns:a16="http://schemas.microsoft.com/office/drawing/2014/main" id="{C01CE9C6-3532-4AAC-BF29-92A83F7C1415}"/>
                  </a:ext>
                </a:extLst>
              </p:cNvPr>
              <p:cNvSpPr>
                <a:spLocks/>
              </p:cNvSpPr>
              <p:nvPr/>
            </p:nvSpPr>
            <p:spPr bwMode="auto">
              <a:xfrm>
                <a:off x="2977" y="3132"/>
                <a:ext cx="583" cy="11"/>
              </a:xfrm>
              <a:custGeom>
                <a:avLst/>
                <a:gdLst>
                  <a:gd name="T0" fmla="*/ 44 w 2329"/>
                  <a:gd name="T1" fmla="*/ 0 h 45"/>
                  <a:gd name="T2" fmla="*/ 2285 w 2329"/>
                  <a:gd name="T3" fmla="*/ 0 h 45"/>
                  <a:gd name="T4" fmla="*/ 2329 w 2329"/>
                  <a:gd name="T5" fmla="*/ 45 h 45"/>
                  <a:gd name="T6" fmla="*/ 0 w 2329"/>
                  <a:gd name="T7" fmla="*/ 45 h 45"/>
                  <a:gd name="T8" fmla="*/ 44 w 2329"/>
                  <a:gd name="T9" fmla="*/ 0 h 45"/>
                </a:gdLst>
                <a:ahLst/>
                <a:cxnLst>
                  <a:cxn ang="0">
                    <a:pos x="T0" y="T1"/>
                  </a:cxn>
                  <a:cxn ang="0">
                    <a:pos x="T2" y="T3"/>
                  </a:cxn>
                  <a:cxn ang="0">
                    <a:pos x="T4" y="T5"/>
                  </a:cxn>
                  <a:cxn ang="0">
                    <a:pos x="T6" y="T7"/>
                  </a:cxn>
                  <a:cxn ang="0">
                    <a:pos x="T8" y="T9"/>
                  </a:cxn>
                </a:cxnLst>
                <a:rect l="0" t="0" r="r" b="b"/>
                <a:pathLst>
                  <a:path w="2329" h="45">
                    <a:moveTo>
                      <a:pt x="44" y="0"/>
                    </a:moveTo>
                    <a:lnTo>
                      <a:pt x="2285" y="0"/>
                    </a:lnTo>
                    <a:lnTo>
                      <a:pt x="2329" y="45"/>
                    </a:lnTo>
                    <a:lnTo>
                      <a:pt x="0" y="45"/>
                    </a:lnTo>
                    <a:lnTo>
                      <a:pt x="44"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3" name="Freeform 40">
                <a:extLst>
                  <a:ext uri="{FF2B5EF4-FFF2-40B4-BE49-F238E27FC236}">
                    <a16:creationId xmlns:a16="http://schemas.microsoft.com/office/drawing/2014/main" id="{D757F85E-E8A0-4BBF-A2A3-AC859602B0C3}"/>
                  </a:ext>
                </a:extLst>
              </p:cNvPr>
              <p:cNvSpPr>
                <a:spLocks/>
              </p:cNvSpPr>
              <p:nvPr/>
            </p:nvSpPr>
            <p:spPr bwMode="auto">
              <a:xfrm>
                <a:off x="3549" y="2727"/>
                <a:ext cx="11" cy="416"/>
              </a:xfrm>
              <a:custGeom>
                <a:avLst/>
                <a:gdLst>
                  <a:gd name="T0" fmla="*/ 0 w 44"/>
                  <a:gd name="T1" fmla="*/ 1621 h 1666"/>
                  <a:gd name="T2" fmla="*/ 0 w 44"/>
                  <a:gd name="T3" fmla="*/ 45 h 1666"/>
                  <a:gd name="T4" fmla="*/ 44 w 44"/>
                  <a:gd name="T5" fmla="*/ 0 h 1666"/>
                  <a:gd name="T6" fmla="*/ 44 w 44"/>
                  <a:gd name="T7" fmla="*/ 1666 h 1666"/>
                  <a:gd name="T8" fmla="*/ 0 w 44"/>
                  <a:gd name="T9" fmla="*/ 1621 h 1666"/>
                </a:gdLst>
                <a:ahLst/>
                <a:cxnLst>
                  <a:cxn ang="0">
                    <a:pos x="T0" y="T1"/>
                  </a:cxn>
                  <a:cxn ang="0">
                    <a:pos x="T2" y="T3"/>
                  </a:cxn>
                  <a:cxn ang="0">
                    <a:pos x="T4" y="T5"/>
                  </a:cxn>
                  <a:cxn ang="0">
                    <a:pos x="T6" y="T7"/>
                  </a:cxn>
                  <a:cxn ang="0">
                    <a:pos x="T8" y="T9"/>
                  </a:cxn>
                </a:cxnLst>
                <a:rect l="0" t="0" r="r" b="b"/>
                <a:pathLst>
                  <a:path w="44" h="1666">
                    <a:moveTo>
                      <a:pt x="0" y="1621"/>
                    </a:moveTo>
                    <a:lnTo>
                      <a:pt x="0" y="45"/>
                    </a:lnTo>
                    <a:lnTo>
                      <a:pt x="44" y="0"/>
                    </a:lnTo>
                    <a:lnTo>
                      <a:pt x="44" y="1666"/>
                    </a:lnTo>
                    <a:lnTo>
                      <a:pt x="0" y="162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4" name="Freeform 41">
                <a:extLst>
                  <a:ext uri="{FF2B5EF4-FFF2-40B4-BE49-F238E27FC236}">
                    <a16:creationId xmlns:a16="http://schemas.microsoft.com/office/drawing/2014/main" id="{B851F106-0F3A-4C25-9CFF-F532CB571C3B}"/>
                  </a:ext>
                </a:extLst>
              </p:cNvPr>
              <p:cNvSpPr>
                <a:spLocks/>
              </p:cNvSpPr>
              <p:nvPr/>
            </p:nvSpPr>
            <p:spPr bwMode="auto">
              <a:xfrm>
                <a:off x="2977" y="2727"/>
                <a:ext cx="583" cy="11"/>
              </a:xfrm>
              <a:custGeom>
                <a:avLst/>
                <a:gdLst>
                  <a:gd name="T0" fmla="*/ 2285 w 2329"/>
                  <a:gd name="T1" fmla="*/ 45 h 45"/>
                  <a:gd name="T2" fmla="*/ 44 w 2329"/>
                  <a:gd name="T3" fmla="*/ 45 h 45"/>
                  <a:gd name="T4" fmla="*/ 0 w 2329"/>
                  <a:gd name="T5" fmla="*/ 0 h 45"/>
                  <a:gd name="T6" fmla="*/ 2329 w 2329"/>
                  <a:gd name="T7" fmla="*/ 0 h 45"/>
                  <a:gd name="T8" fmla="*/ 2285 w 2329"/>
                  <a:gd name="T9" fmla="*/ 45 h 45"/>
                </a:gdLst>
                <a:ahLst/>
                <a:cxnLst>
                  <a:cxn ang="0">
                    <a:pos x="T0" y="T1"/>
                  </a:cxn>
                  <a:cxn ang="0">
                    <a:pos x="T2" y="T3"/>
                  </a:cxn>
                  <a:cxn ang="0">
                    <a:pos x="T4" y="T5"/>
                  </a:cxn>
                  <a:cxn ang="0">
                    <a:pos x="T6" y="T7"/>
                  </a:cxn>
                  <a:cxn ang="0">
                    <a:pos x="T8" y="T9"/>
                  </a:cxn>
                </a:cxnLst>
                <a:rect l="0" t="0" r="r" b="b"/>
                <a:pathLst>
                  <a:path w="2329" h="45">
                    <a:moveTo>
                      <a:pt x="2285" y="45"/>
                    </a:moveTo>
                    <a:lnTo>
                      <a:pt x="44" y="45"/>
                    </a:lnTo>
                    <a:lnTo>
                      <a:pt x="0" y="0"/>
                    </a:lnTo>
                    <a:lnTo>
                      <a:pt x="2329" y="0"/>
                    </a:lnTo>
                    <a:lnTo>
                      <a:pt x="2285"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5" name="Line 42">
                <a:extLst>
                  <a:ext uri="{FF2B5EF4-FFF2-40B4-BE49-F238E27FC236}">
                    <a16:creationId xmlns:a16="http://schemas.microsoft.com/office/drawing/2014/main" id="{C15885A6-669D-4289-83B6-C375F619AD9A}"/>
                  </a:ext>
                </a:extLst>
              </p:cNvPr>
              <p:cNvSpPr>
                <a:spLocks noChangeShapeType="1"/>
              </p:cNvSpPr>
              <p:nvPr/>
            </p:nvSpPr>
            <p:spPr bwMode="auto">
              <a:xfrm>
                <a:off x="2854" y="3190"/>
                <a:ext cx="0" cy="15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6" name="Line 43">
                <a:extLst>
                  <a:ext uri="{FF2B5EF4-FFF2-40B4-BE49-F238E27FC236}">
                    <a16:creationId xmlns:a16="http://schemas.microsoft.com/office/drawing/2014/main" id="{A4B13AFB-C779-4582-AA2E-8C1A529D4F65}"/>
                  </a:ext>
                </a:extLst>
              </p:cNvPr>
              <p:cNvSpPr>
                <a:spLocks noChangeShapeType="1"/>
              </p:cNvSpPr>
              <p:nvPr/>
            </p:nvSpPr>
            <p:spPr bwMode="auto">
              <a:xfrm>
                <a:off x="3183" y="3196"/>
                <a:ext cx="0" cy="15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7" name="Line 44">
                <a:extLst>
                  <a:ext uri="{FF2B5EF4-FFF2-40B4-BE49-F238E27FC236}">
                    <a16:creationId xmlns:a16="http://schemas.microsoft.com/office/drawing/2014/main" id="{F83997E0-860F-4FAA-99D7-B278AF357805}"/>
                  </a:ext>
                </a:extLst>
              </p:cNvPr>
              <p:cNvSpPr>
                <a:spLocks noChangeShapeType="1"/>
              </p:cNvSpPr>
              <p:nvPr/>
            </p:nvSpPr>
            <p:spPr bwMode="auto">
              <a:xfrm>
                <a:off x="3513" y="3196"/>
                <a:ext cx="0" cy="15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8" name="Line 45">
                <a:extLst>
                  <a:ext uri="{FF2B5EF4-FFF2-40B4-BE49-F238E27FC236}">
                    <a16:creationId xmlns:a16="http://schemas.microsoft.com/office/drawing/2014/main" id="{5940A9A9-1AA7-4FDB-A622-A3B92115A1A9}"/>
                  </a:ext>
                </a:extLst>
              </p:cNvPr>
              <p:cNvSpPr>
                <a:spLocks noChangeShapeType="1"/>
              </p:cNvSpPr>
              <p:nvPr/>
            </p:nvSpPr>
            <p:spPr bwMode="auto">
              <a:xfrm>
                <a:off x="3778" y="3055"/>
                <a:ext cx="0" cy="11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09" name="Freeform 46">
                <a:extLst>
                  <a:ext uri="{FF2B5EF4-FFF2-40B4-BE49-F238E27FC236}">
                    <a16:creationId xmlns:a16="http://schemas.microsoft.com/office/drawing/2014/main" id="{DDF478D5-647D-4362-830B-ADF8BBAA9A47}"/>
                  </a:ext>
                </a:extLst>
              </p:cNvPr>
              <p:cNvSpPr>
                <a:spLocks/>
              </p:cNvSpPr>
              <p:nvPr/>
            </p:nvSpPr>
            <p:spPr bwMode="auto">
              <a:xfrm>
                <a:off x="1934" y="2363"/>
                <a:ext cx="48" cy="56"/>
              </a:xfrm>
              <a:custGeom>
                <a:avLst/>
                <a:gdLst>
                  <a:gd name="T0" fmla="*/ 0 w 194"/>
                  <a:gd name="T1" fmla="*/ 28 h 223"/>
                  <a:gd name="T2" fmla="*/ 161 w 194"/>
                  <a:gd name="T3" fmla="*/ 223 h 223"/>
                  <a:gd name="T4" fmla="*/ 194 w 194"/>
                  <a:gd name="T5" fmla="*/ 192 h 223"/>
                  <a:gd name="T6" fmla="*/ 35 w 194"/>
                  <a:gd name="T7" fmla="*/ 0 h 223"/>
                  <a:gd name="T8" fmla="*/ 0 w 194"/>
                  <a:gd name="T9" fmla="*/ 28 h 223"/>
                </a:gdLst>
                <a:ahLst/>
                <a:cxnLst>
                  <a:cxn ang="0">
                    <a:pos x="T0" y="T1"/>
                  </a:cxn>
                  <a:cxn ang="0">
                    <a:pos x="T2" y="T3"/>
                  </a:cxn>
                  <a:cxn ang="0">
                    <a:pos x="T4" y="T5"/>
                  </a:cxn>
                  <a:cxn ang="0">
                    <a:pos x="T6" y="T7"/>
                  </a:cxn>
                  <a:cxn ang="0">
                    <a:pos x="T8" y="T9"/>
                  </a:cxn>
                </a:cxnLst>
                <a:rect l="0" t="0" r="r" b="b"/>
                <a:pathLst>
                  <a:path w="194" h="223">
                    <a:moveTo>
                      <a:pt x="0" y="28"/>
                    </a:moveTo>
                    <a:lnTo>
                      <a:pt x="161" y="223"/>
                    </a:lnTo>
                    <a:lnTo>
                      <a:pt x="194" y="192"/>
                    </a:lnTo>
                    <a:lnTo>
                      <a:pt x="35" y="0"/>
                    </a:lnTo>
                    <a:lnTo>
                      <a:pt x="0" y="2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0" name="Freeform 47">
                <a:extLst>
                  <a:ext uri="{FF2B5EF4-FFF2-40B4-BE49-F238E27FC236}">
                    <a16:creationId xmlns:a16="http://schemas.microsoft.com/office/drawing/2014/main" id="{12222D5E-5A45-4EA5-B359-1ED4F1CB0874}"/>
                  </a:ext>
                </a:extLst>
              </p:cNvPr>
              <p:cNvSpPr>
                <a:spLocks/>
              </p:cNvSpPr>
              <p:nvPr/>
            </p:nvSpPr>
            <p:spPr bwMode="auto">
              <a:xfrm>
                <a:off x="1974" y="2411"/>
                <a:ext cx="51" cy="54"/>
              </a:xfrm>
              <a:custGeom>
                <a:avLst/>
                <a:gdLst>
                  <a:gd name="T0" fmla="*/ 0 w 202"/>
                  <a:gd name="T1" fmla="*/ 31 h 216"/>
                  <a:gd name="T2" fmla="*/ 170 w 202"/>
                  <a:gd name="T3" fmla="*/ 216 h 216"/>
                  <a:gd name="T4" fmla="*/ 202 w 202"/>
                  <a:gd name="T5" fmla="*/ 186 h 216"/>
                  <a:gd name="T6" fmla="*/ 33 w 202"/>
                  <a:gd name="T7" fmla="*/ 0 h 216"/>
                  <a:gd name="T8" fmla="*/ 0 w 202"/>
                  <a:gd name="T9" fmla="*/ 31 h 216"/>
                </a:gdLst>
                <a:ahLst/>
                <a:cxnLst>
                  <a:cxn ang="0">
                    <a:pos x="T0" y="T1"/>
                  </a:cxn>
                  <a:cxn ang="0">
                    <a:pos x="T2" y="T3"/>
                  </a:cxn>
                  <a:cxn ang="0">
                    <a:pos x="T4" y="T5"/>
                  </a:cxn>
                  <a:cxn ang="0">
                    <a:pos x="T6" y="T7"/>
                  </a:cxn>
                  <a:cxn ang="0">
                    <a:pos x="T8" y="T9"/>
                  </a:cxn>
                </a:cxnLst>
                <a:rect l="0" t="0" r="r" b="b"/>
                <a:pathLst>
                  <a:path w="202" h="216">
                    <a:moveTo>
                      <a:pt x="0" y="31"/>
                    </a:moveTo>
                    <a:lnTo>
                      <a:pt x="170" y="216"/>
                    </a:lnTo>
                    <a:lnTo>
                      <a:pt x="202" y="186"/>
                    </a:lnTo>
                    <a:lnTo>
                      <a:pt x="33" y="0"/>
                    </a:lnTo>
                    <a:lnTo>
                      <a:pt x="0" y="3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1" name="Freeform 48">
                <a:extLst>
                  <a:ext uri="{FF2B5EF4-FFF2-40B4-BE49-F238E27FC236}">
                    <a16:creationId xmlns:a16="http://schemas.microsoft.com/office/drawing/2014/main" id="{1FBC6446-5D18-4D82-959C-8FD1B594B5BE}"/>
                  </a:ext>
                </a:extLst>
              </p:cNvPr>
              <p:cNvSpPr>
                <a:spLocks/>
              </p:cNvSpPr>
              <p:nvPr/>
            </p:nvSpPr>
            <p:spPr bwMode="auto">
              <a:xfrm>
                <a:off x="2017" y="2457"/>
                <a:ext cx="52" cy="52"/>
              </a:xfrm>
              <a:custGeom>
                <a:avLst/>
                <a:gdLst>
                  <a:gd name="T0" fmla="*/ 0 w 210"/>
                  <a:gd name="T1" fmla="*/ 30 h 208"/>
                  <a:gd name="T2" fmla="*/ 179 w 210"/>
                  <a:gd name="T3" fmla="*/ 208 h 208"/>
                  <a:gd name="T4" fmla="*/ 210 w 210"/>
                  <a:gd name="T5" fmla="*/ 174 h 208"/>
                  <a:gd name="T6" fmla="*/ 32 w 210"/>
                  <a:gd name="T7" fmla="*/ 0 h 208"/>
                  <a:gd name="T8" fmla="*/ 0 w 210"/>
                  <a:gd name="T9" fmla="*/ 30 h 208"/>
                </a:gdLst>
                <a:ahLst/>
                <a:cxnLst>
                  <a:cxn ang="0">
                    <a:pos x="T0" y="T1"/>
                  </a:cxn>
                  <a:cxn ang="0">
                    <a:pos x="T2" y="T3"/>
                  </a:cxn>
                  <a:cxn ang="0">
                    <a:pos x="T4" y="T5"/>
                  </a:cxn>
                  <a:cxn ang="0">
                    <a:pos x="T6" y="T7"/>
                  </a:cxn>
                  <a:cxn ang="0">
                    <a:pos x="T8" y="T9"/>
                  </a:cxn>
                </a:cxnLst>
                <a:rect l="0" t="0" r="r" b="b"/>
                <a:pathLst>
                  <a:path w="210" h="208">
                    <a:moveTo>
                      <a:pt x="0" y="30"/>
                    </a:moveTo>
                    <a:lnTo>
                      <a:pt x="179" y="208"/>
                    </a:lnTo>
                    <a:lnTo>
                      <a:pt x="210" y="174"/>
                    </a:lnTo>
                    <a:lnTo>
                      <a:pt x="32" y="0"/>
                    </a:lnTo>
                    <a:lnTo>
                      <a:pt x="0" y="3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2" name="Freeform 49">
                <a:extLst>
                  <a:ext uri="{FF2B5EF4-FFF2-40B4-BE49-F238E27FC236}">
                    <a16:creationId xmlns:a16="http://schemas.microsoft.com/office/drawing/2014/main" id="{60D4E360-9DE3-4518-A3F5-79A838FC3B1C}"/>
                  </a:ext>
                </a:extLst>
              </p:cNvPr>
              <p:cNvSpPr>
                <a:spLocks/>
              </p:cNvSpPr>
              <p:nvPr/>
            </p:nvSpPr>
            <p:spPr bwMode="auto">
              <a:xfrm>
                <a:off x="2061" y="2501"/>
                <a:ext cx="55" cy="50"/>
              </a:xfrm>
              <a:custGeom>
                <a:avLst/>
                <a:gdLst>
                  <a:gd name="T0" fmla="*/ 0 w 217"/>
                  <a:gd name="T1" fmla="*/ 34 h 201"/>
                  <a:gd name="T2" fmla="*/ 188 w 217"/>
                  <a:gd name="T3" fmla="*/ 201 h 201"/>
                  <a:gd name="T4" fmla="*/ 217 w 217"/>
                  <a:gd name="T5" fmla="*/ 168 h 201"/>
                  <a:gd name="T6" fmla="*/ 31 w 217"/>
                  <a:gd name="T7" fmla="*/ 0 h 201"/>
                  <a:gd name="T8" fmla="*/ 0 w 217"/>
                  <a:gd name="T9" fmla="*/ 34 h 201"/>
                </a:gdLst>
                <a:ahLst/>
                <a:cxnLst>
                  <a:cxn ang="0">
                    <a:pos x="T0" y="T1"/>
                  </a:cxn>
                  <a:cxn ang="0">
                    <a:pos x="T2" y="T3"/>
                  </a:cxn>
                  <a:cxn ang="0">
                    <a:pos x="T4" y="T5"/>
                  </a:cxn>
                  <a:cxn ang="0">
                    <a:pos x="T6" y="T7"/>
                  </a:cxn>
                  <a:cxn ang="0">
                    <a:pos x="T8" y="T9"/>
                  </a:cxn>
                </a:cxnLst>
                <a:rect l="0" t="0" r="r" b="b"/>
                <a:pathLst>
                  <a:path w="217" h="201">
                    <a:moveTo>
                      <a:pt x="0" y="34"/>
                    </a:moveTo>
                    <a:lnTo>
                      <a:pt x="188" y="201"/>
                    </a:lnTo>
                    <a:lnTo>
                      <a:pt x="217" y="168"/>
                    </a:lnTo>
                    <a:lnTo>
                      <a:pt x="31" y="0"/>
                    </a:lnTo>
                    <a:lnTo>
                      <a:pt x="0" y="3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3" name="Freeform 50">
                <a:extLst>
                  <a:ext uri="{FF2B5EF4-FFF2-40B4-BE49-F238E27FC236}">
                    <a16:creationId xmlns:a16="http://schemas.microsoft.com/office/drawing/2014/main" id="{868C2245-C47C-4514-B5A1-8C2F5D684035}"/>
                  </a:ext>
                </a:extLst>
              </p:cNvPr>
              <p:cNvSpPr>
                <a:spLocks/>
              </p:cNvSpPr>
              <p:nvPr/>
            </p:nvSpPr>
            <p:spPr bwMode="auto">
              <a:xfrm>
                <a:off x="2108" y="2543"/>
                <a:ext cx="56" cy="48"/>
              </a:xfrm>
              <a:custGeom>
                <a:avLst/>
                <a:gdLst>
                  <a:gd name="T0" fmla="*/ 0 w 224"/>
                  <a:gd name="T1" fmla="*/ 33 h 191"/>
                  <a:gd name="T2" fmla="*/ 197 w 224"/>
                  <a:gd name="T3" fmla="*/ 191 h 191"/>
                  <a:gd name="T4" fmla="*/ 224 w 224"/>
                  <a:gd name="T5" fmla="*/ 156 h 191"/>
                  <a:gd name="T6" fmla="*/ 29 w 224"/>
                  <a:gd name="T7" fmla="*/ 0 h 191"/>
                  <a:gd name="T8" fmla="*/ 0 w 224"/>
                  <a:gd name="T9" fmla="*/ 33 h 191"/>
                </a:gdLst>
                <a:ahLst/>
                <a:cxnLst>
                  <a:cxn ang="0">
                    <a:pos x="T0" y="T1"/>
                  </a:cxn>
                  <a:cxn ang="0">
                    <a:pos x="T2" y="T3"/>
                  </a:cxn>
                  <a:cxn ang="0">
                    <a:pos x="T4" y="T5"/>
                  </a:cxn>
                  <a:cxn ang="0">
                    <a:pos x="T6" y="T7"/>
                  </a:cxn>
                  <a:cxn ang="0">
                    <a:pos x="T8" y="T9"/>
                  </a:cxn>
                </a:cxnLst>
                <a:rect l="0" t="0" r="r" b="b"/>
                <a:pathLst>
                  <a:path w="224" h="191">
                    <a:moveTo>
                      <a:pt x="0" y="33"/>
                    </a:moveTo>
                    <a:lnTo>
                      <a:pt x="197" y="191"/>
                    </a:lnTo>
                    <a:lnTo>
                      <a:pt x="224" y="156"/>
                    </a:lnTo>
                    <a:lnTo>
                      <a:pt x="29" y="0"/>
                    </a:lnTo>
                    <a:lnTo>
                      <a:pt x="0" y="3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4" name="Freeform 51">
                <a:extLst>
                  <a:ext uri="{FF2B5EF4-FFF2-40B4-BE49-F238E27FC236}">
                    <a16:creationId xmlns:a16="http://schemas.microsoft.com/office/drawing/2014/main" id="{8C2C936B-6C64-4988-97C2-7B4A701F988E}"/>
                  </a:ext>
                </a:extLst>
              </p:cNvPr>
              <p:cNvSpPr>
                <a:spLocks/>
              </p:cNvSpPr>
              <p:nvPr/>
            </p:nvSpPr>
            <p:spPr bwMode="auto">
              <a:xfrm>
                <a:off x="2157" y="2582"/>
                <a:ext cx="58" cy="46"/>
              </a:xfrm>
              <a:custGeom>
                <a:avLst/>
                <a:gdLst>
                  <a:gd name="T0" fmla="*/ 0 w 229"/>
                  <a:gd name="T1" fmla="*/ 35 h 184"/>
                  <a:gd name="T2" fmla="*/ 203 w 229"/>
                  <a:gd name="T3" fmla="*/ 184 h 184"/>
                  <a:gd name="T4" fmla="*/ 229 w 229"/>
                  <a:gd name="T5" fmla="*/ 148 h 184"/>
                  <a:gd name="T6" fmla="*/ 27 w 229"/>
                  <a:gd name="T7" fmla="*/ 0 h 184"/>
                  <a:gd name="T8" fmla="*/ 0 w 229"/>
                  <a:gd name="T9" fmla="*/ 35 h 184"/>
                </a:gdLst>
                <a:ahLst/>
                <a:cxnLst>
                  <a:cxn ang="0">
                    <a:pos x="T0" y="T1"/>
                  </a:cxn>
                  <a:cxn ang="0">
                    <a:pos x="T2" y="T3"/>
                  </a:cxn>
                  <a:cxn ang="0">
                    <a:pos x="T4" y="T5"/>
                  </a:cxn>
                  <a:cxn ang="0">
                    <a:pos x="T6" y="T7"/>
                  </a:cxn>
                  <a:cxn ang="0">
                    <a:pos x="T8" y="T9"/>
                  </a:cxn>
                </a:cxnLst>
                <a:rect l="0" t="0" r="r" b="b"/>
                <a:pathLst>
                  <a:path w="229" h="184">
                    <a:moveTo>
                      <a:pt x="0" y="35"/>
                    </a:moveTo>
                    <a:lnTo>
                      <a:pt x="203" y="184"/>
                    </a:lnTo>
                    <a:lnTo>
                      <a:pt x="229" y="148"/>
                    </a:lnTo>
                    <a:lnTo>
                      <a:pt x="27" y="0"/>
                    </a:lnTo>
                    <a:lnTo>
                      <a:pt x="0" y="3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5" name="Freeform 52">
                <a:extLst>
                  <a:ext uri="{FF2B5EF4-FFF2-40B4-BE49-F238E27FC236}">
                    <a16:creationId xmlns:a16="http://schemas.microsoft.com/office/drawing/2014/main" id="{44DE6E0E-093C-43DB-8B65-19F32852896F}"/>
                  </a:ext>
                </a:extLst>
              </p:cNvPr>
              <p:cNvSpPr>
                <a:spLocks/>
              </p:cNvSpPr>
              <p:nvPr/>
            </p:nvSpPr>
            <p:spPr bwMode="auto">
              <a:xfrm>
                <a:off x="2208" y="2619"/>
                <a:ext cx="59" cy="44"/>
              </a:xfrm>
              <a:custGeom>
                <a:avLst/>
                <a:gdLst>
                  <a:gd name="T0" fmla="*/ 0 w 235"/>
                  <a:gd name="T1" fmla="*/ 36 h 174"/>
                  <a:gd name="T2" fmla="*/ 212 w 235"/>
                  <a:gd name="T3" fmla="*/ 174 h 174"/>
                  <a:gd name="T4" fmla="*/ 235 w 235"/>
                  <a:gd name="T5" fmla="*/ 136 h 174"/>
                  <a:gd name="T6" fmla="*/ 26 w 235"/>
                  <a:gd name="T7" fmla="*/ 0 h 174"/>
                  <a:gd name="T8" fmla="*/ 0 w 235"/>
                  <a:gd name="T9" fmla="*/ 36 h 174"/>
                </a:gdLst>
                <a:ahLst/>
                <a:cxnLst>
                  <a:cxn ang="0">
                    <a:pos x="T0" y="T1"/>
                  </a:cxn>
                  <a:cxn ang="0">
                    <a:pos x="T2" y="T3"/>
                  </a:cxn>
                  <a:cxn ang="0">
                    <a:pos x="T4" y="T5"/>
                  </a:cxn>
                  <a:cxn ang="0">
                    <a:pos x="T6" y="T7"/>
                  </a:cxn>
                  <a:cxn ang="0">
                    <a:pos x="T8" y="T9"/>
                  </a:cxn>
                </a:cxnLst>
                <a:rect l="0" t="0" r="r" b="b"/>
                <a:pathLst>
                  <a:path w="235" h="174">
                    <a:moveTo>
                      <a:pt x="0" y="36"/>
                    </a:moveTo>
                    <a:lnTo>
                      <a:pt x="212" y="174"/>
                    </a:lnTo>
                    <a:lnTo>
                      <a:pt x="235" y="136"/>
                    </a:lnTo>
                    <a:lnTo>
                      <a:pt x="26" y="0"/>
                    </a:lnTo>
                    <a:lnTo>
                      <a:pt x="0" y="36"/>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6" name="Freeform 53">
                <a:extLst>
                  <a:ext uri="{FF2B5EF4-FFF2-40B4-BE49-F238E27FC236}">
                    <a16:creationId xmlns:a16="http://schemas.microsoft.com/office/drawing/2014/main" id="{C70E62B2-741C-4964-ABF6-9BA4E76BCE62}"/>
                  </a:ext>
                </a:extLst>
              </p:cNvPr>
              <p:cNvSpPr>
                <a:spLocks/>
              </p:cNvSpPr>
              <p:nvPr/>
            </p:nvSpPr>
            <p:spPr bwMode="auto">
              <a:xfrm>
                <a:off x="2261" y="2653"/>
                <a:ext cx="60" cy="41"/>
              </a:xfrm>
              <a:custGeom>
                <a:avLst/>
                <a:gdLst>
                  <a:gd name="T0" fmla="*/ 0 w 240"/>
                  <a:gd name="T1" fmla="*/ 38 h 165"/>
                  <a:gd name="T2" fmla="*/ 218 w 240"/>
                  <a:gd name="T3" fmla="*/ 165 h 165"/>
                  <a:gd name="T4" fmla="*/ 240 w 240"/>
                  <a:gd name="T5" fmla="*/ 126 h 165"/>
                  <a:gd name="T6" fmla="*/ 23 w 240"/>
                  <a:gd name="T7" fmla="*/ 0 h 165"/>
                  <a:gd name="T8" fmla="*/ 0 w 240"/>
                  <a:gd name="T9" fmla="*/ 38 h 165"/>
                </a:gdLst>
                <a:ahLst/>
                <a:cxnLst>
                  <a:cxn ang="0">
                    <a:pos x="T0" y="T1"/>
                  </a:cxn>
                  <a:cxn ang="0">
                    <a:pos x="T2" y="T3"/>
                  </a:cxn>
                  <a:cxn ang="0">
                    <a:pos x="T4" y="T5"/>
                  </a:cxn>
                  <a:cxn ang="0">
                    <a:pos x="T6" y="T7"/>
                  </a:cxn>
                  <a:cxn ang="0">
                    <a:pos x="T8" y="T9"/>
                  </a:cxn>
                </a:cxnLst>
                <a:rect l="0" t="0" r="r" b="b"/>
                <a:pathLst>
                  <a:path w="240" h="165">
                    <a:moveTo>
                      <a:pt x="0" y="38"/>
                    </a:moveTo>
                    <a:lnTo>
                      <a:pt x="218" y="165"/>
                    </a:lnTo>
                    <a:lnTo>
                      <a:pt x="240" y="126"/>
                    </a:lnTo>
                    <a:lnTo>
                      <a:pt x="23" y="0"/>
                    </a:lnTo>
                    <a:lnTo>
                      <a:pt x="0" y="3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7" name="Freeform 54">
                <a:extLst>
                  <a:ext uri="{FF2B5EF4-FFF2-40B4-BE49-F238E27FC236}">
                    <a16:creationId xmlns:a16="http://schemas.microsoft.com/office/drawing/2014/main" id="{5D5B926E-2E83-4697-8835-2B354290A88B}"/>
                  </a:ext>
                </a:extLst>
              </p:cNvPr>
              <p:cNvSpPr>
                <a:spLocks/>
              </p:cNvSpPr>
              <p:nvPr/>
            </p:nvSpPr>
            <p:spPr bwMode="auto">
              <a:xfrm>
                <a:off x="2316" y="2684"/>
                <a:ext cx="61" cy="39"/>
              </a:xfrm>
              <a:custGeom>
                <a:avLst/>
                <a:gdLst>
                  <a:gd name="T0" fmla="*/ 0 w 244"/>
                  <a:gd name="T1" fmla="*/ 39 h 155"/>
                  <a:gd name="T2" fmla="*/ 224 w 244"/>
                  <a:gd name="T3" fmla="*/ 155 h 155"/>
                  <a:gd name="T4" fmla="*/ 244 w 244"/>
                  <a:gd name="T5" fmla="*/ 115 h 155"/>
                  <a:gd name="T6" fmla="*/ 22 w 244"/>
                  <a:gd name="T7" fmla="*/ 0 h 155"/>
                  <a:gd name="T8" fmla="*/ 0 w 244"/>
                  <a:gd name="T9" fmla="*/ 39 h 155"/>
                </a:gdLst>
                <a:ahLst/>
                <a:cxnLst>
                  <a:cxn ang="0">
                    <a:pos x="T0" y="T1"/>
                  </a:cxn>
                  <a:cxn ang="0">
                    <a:pos x="T2" y="T3"/>
                  </a:cxn>
                  <a:cxn ang="0">
                    <a:pos x="T4" y="T5"/>
                  </a:cxn>
                  <a:cxn ang="0">
                    <a:pos x="T6" y="T7"/>
                  </a:cxn>
                  <a:cxn ang="0">
                    <a:pos x="T8" y="T9"/>
                  </a:cxn>
                </a:cxnLst>
                <a:rect l="0" t="0" r="r" b="b"/>
                <a:pathLst>
                  <a:path w="244" h="155">
                    <a:moveTo>
                      <a:pt x="0" y="39"/>
                    </a:moveTo>
                    <a:lnTo>
                      <a:pt x="224" y="155"/>
                    </a:lnTo>
                    <a:lnTo>
                      <a:pt x="244" y="115"/>
                    </a:lnTo>
                    <a:lnTo>
                      <a:pt x="22" y="0"/>
                    </a:lnTo>
                    <a:lnTo>
                      <a:pt x="0" y="3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8" name="Freeform 55">
                <a:extLst>
                  <a:ext uri="{FF2B5EF4-FFF2-40B4-BE49-F238E27FC236}">
                    <a16:creationId xmlns:a16="http://schemas.microsoft.com/office/drawing/2014/main" id="{7AB3DCDF-E111-4CC6-BEBD-60DE068D1EEA}"/>
                  </a:ext>
                </a:extLst>
              </p:cNvPr>
              <p:cNvSpPr>
                <a:spLocks/>
              </p:cNvSpPr>
              <p:nvPr/>
            </p:nvSpPr>
            <p:spPr bwMode="auto">
              <a:xfrm>
                <a:off x="2372" y="2713"/>
                <a:ext cx="61" cy="36"/>
              </a:xfrm>
              <a:custGeom>
                <a:avLst/>
                <a:gdLst>
                  <a:gd name="T0" fmla="*/ 0 w 247"/>
                  <a:gd name="T1" fmla="*/ 40 h 145"/>
                  <a:gd name="T2" fmla="*/ 229 w 247"/>
                  <a:gd name="T3" fmla="*/ 145 h 145"/>
                  <a:gd name="T4" fmla="*/ 247 w 247"/>
                  <a:gd name="T5" fmla="*/ 104 h 145"/>
                  <a:gd name="T6" fmla="*/ 20 w 247"/>
                  <a:gd name="T7" fmla="*/ 0 h 145"/>
                  <a:gd name="T8" fmla="*/ 0 w 247"/>
                  <a:gd name="T9" fmla="*/ 40 h 145"/>
                </a:gdLst>
                <a:ahLst/>
                <a:cxnLst>
                  <a:cxn ang="0">
                    <a:pos x="T0" y="T1"/>
                  </a:cxn>
                  <a:cxn ang="0">
                    <a:pos x="T2" y="T3"/>
                  </a:cxn>
                  <a:cxn ang="0">
                    <a:pos x="T4" y="T5"/>
                  </a:cxn>
                  <a:cxn ang="0">
                    <a:pos x="T6" y="T7"/>
                  </a:cxn>
                  <a:cxn ang="0">
                    <a:pos x="T8" y="T9"/>
                  </a:cxn>
                </a:cxnLst>
                <a:rect l="0" t="0" r="r" b="b"/>
                <a:pathLst>
                  <a:path w="247" h="145">
                    <a:moveTo>
                      <a:pt x="0" y="40"/>
                    </a:moveTo>
                    <a:lnTo>
                      <a:pt x="229" y="145"/>
                    </a:lnTo>
                    <a:lnTo>
                      <a:pt x="247" y="104"/>
                    </a:lnTo>
                    <a:lnTo>
                      <a:pt x="20" y="0"/>
                    </a:lnTo>
                    <a:lnTo>
                      <a:pt x="0" y="4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19" name="Freeform 56">
                <a:extLst>
                  <a:ext uri="{FF2B5EF4-FFF2-40B4-BE49-F238E27FC236}">
                    <a16:creationId xmlns:a16="http://schemas.microsoft.com/office/drawing/2014/main" id="{283382A0-9FF4-4393-8C6A-E1B42A8AF4C4}"/>
                  </a:ext>
                </a:extLst>
              </p:cNvPr>
              <p:cNvSpPr>
                <a:spLocks/>
              </p:cNvSpPr>
              <p:nvPr/>
            </p:nvSpPr>
            <p:spPr bwMode="auto">
              <a:xfrm>
                <a:off x="2429" y="2739"/>
                <a:ext cx="63" cy="34"/>
              </a:xfrm>
              <a:custGeom>
                <a:avLst/>
                <a:gdLst>
                  <a:gd name="T0" fmla="*/ 0 w 250"/>
                  <a:gd name="T1" fmla="*/ 41 h 133"/>
                  <a:gd name="T2" fmla="*/ 235 w 250"/>
                  <a:gd name="T3" fmla="*/ 133 h 133"/>
                  <a:gd name="T4" fmla="*/ 250 w 250"/>
                  <a:gd name="T5" fmla="*/ 92 h 133"/>
                  <a:gd name="T6" fmla="*/ 18 w 250"/>
                  <a:gd name="T7" fmla="*/ 0 h 133"/>
                  <a:gd name="T8" fmla="*/ 0 w 250"/>
                  <a:gd name="T9" fmla="*/ 41 h 133"/>
                </a:gdLst>
                <a:ahLst/>
                <a:cxnLst>
                  <a:cxn ang="0">
                    <a:pos x="T0" y="T1"/>
                  </a:cxn>
                  <a:cxn ang="0">
                    <a:pos x="T2" y="T3"/>
                  </a:cxn>
                  <a:cxn ang="0">
                    <a:pos x="T4" y="T5"/>
                  </a:cxn>
                  <a:cxn ang="0">
                    <a:pos x="T6" y="T7"/>
                  </a:cxn>
                  <a:cxn ang="0">
                    <a:pos x="T8" y="T9"/>
                  </a:cxn>
                </a:cxnLst>
                <a:rect l="0" t="0" r="r" b="b"/>
                <a:pathLst>
                  <a:path w="250" h="133">
                    <a:moveTo>
                      <a:pt x="0" y="41"/>
                    </a:moveTo>
                    <a:lnTo>
                      <a:pt x="235" y="133"/>
                    </a:lnTo>
                    <a:lnTo>
                      <a:pt x="250" y="92"/>
                    </a:lnTo>
                    <a:lnTo>
                      <a:pt x="18" y="0"/>
                    </a:lnTo>
                    <a:lnTo>
                      <a:pt x="0" y="4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0" name="Freeform 57">
                <a:extLst>
                  <a:ext uri="{FF2B5EF4-FFF2-40B4-BE49-F238E27FC236}">
                    <a16:creationId xmlns:a16="http://schemas.microsoft.com/office/drawing/2014/main" id="{FF994971-6236-458F-B103-B53FE639EB2E}"/>
                  </a:ext>
                </a:extLst>
              </p:cNvPr>
              <p:cNvSpPr>
                <a:spLocks/>
              </p:cNvSpPr>
              <p:nvPr/>
            </p:nvSpPr>
            <p:spPr bwMode="auto">
              <a:xfrm>
                <a:off x="2488" y="2762"/>
                <a:ext cx="63" cy="31"/>
              </a:xfrm>
              <a:custGeom>
                <a:avLst/>
                <a:gdLst>
                  <a:gd name="T0" fmla="*/ 0 w 252"/>
                  <a:gd name="T1" fmla="*/ 41 h 123"/>
                  <a:gd name="T2" fmla="*/ 238 w 252"/>
                  <a:gd name="T3" fmla="*/ 123 h 123"/>
                  <a:gd name="T4" fmla="*/ 252 w 252"/>
                  <a:gd name="T5" fmla="*/ 81 h 123"/>
                  <a:gd name="T6" fmla="*/ 15 w 252"/>
                  <a:gd name="T7" fmla="*/ 0 h 123"/>
                  <a:gd name="T8" fmla="*/ 0 w 252"/>
                  <a:gd name="T9" fmla="*/ 41 h 123"/>
                </a:gdLst>
                <a:ahLst/>
                <a:cxnLst>
                  <a:cxn ang="0">
                    <a:pos x="T0" y="T1"/>
                  </a:cxn>
                  <a:cxn ang="0">
                    <a:pos x="T2" y="T3"/>
                  </a:cxn>
                  <a:cxn ang="0">
                    <a:pos x="T4" y="T5"/>
                  </a:cxn>
                  <a:cxn ang="0">
                    <a:pos x="T6" y="T7"/>
                  </a:cxn>
                  <a:cxn ang="0">
                    <a:pos x="T8" y="T9"/>
                  </a:cxn>
                </a:cxnLst>
                <a:rect l="0" t="0" r="r" b="b"/>
                <a:pathLst>
                  <a:path w="252" h="123">
                    <a:moveTo>
                      <a:pt x="0" y="41"/>
                    </a:moveTo>
                    <a:lnTo>
                      <a:pt x="238" y="123"/>
                    </a:lnTo>
                    <a:lnTo>
                      <a:pt x="252" y="81"/>
                    </a:lnTo>
                    <a:lnTo>
                      <a:pt x="15" y="0"/>
                    </a:lnTo>
                    <a:lnTo>
                      <a:pt x="0" y="4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1" name="Freeform 58">
                <a:extLst>
                  <a:ext uri="{FF2B5EF4-FFF2-40B4-BE49-F238E27FC236}">
                    <a16:creationId xmlns:a16="http://schemas.microsoft.com/office/drawing/2014/main" id="{998368C7-AEB7-4BE8-BB99-CC93B4E2DD1D}"/>
                  </a:ext>
                </a:extLst>
              </p:cNvPr>
              <p:cNvSpPr>
                <a:spLocks/>
              </p:cNvSpPr>
              <p:nvPr/>
            </p:nvSpPr>
            <p:spPr bwMode="auto">
              <a:xfrm>
                <a:off x="2547" y="2782"/>
                <a:ext cx="64" cy="28"/>
              </a:xfrm>
              <a:custGeom>
                <a:avLst/>
                <a:gdLst>
                  <a:gd name="T0" fmla="*/ 0 w 255"/>
                  <a:gd name="T1" fmla="*/ 42 h 111"/>
                  <a:gd name="T2" fmla="*/ 243 w 255"/>
                  <a:gd name="T3" fmla="*/ 111 h 111"/>
                  <a:gd name="T4" fmla="*/ 255 w 255"/>
                  <a:gd name="T5" fmla="*/ 67 h 111"/>
                  <a:gd name="T6" fmla="*/ 14 w 255"/>
                  <a:gd name="T7" fmla="*/ 0 h 111"/>
                  <a:gd name="T8" fmla="*/ 0 w 255"/>
                  <a:gd name="T9" fmla="*/ 42 h 111"/>
                </a:gdLst>
                <a:ahLst/>
                <a:cxnLst>
                  <a:cxn ang="0">
                    <a:pos x="T0" y="T1"/>
                  </a:cxn>
                  <a:cxn ang="0">
                    <a:pos x="T2" y="T3"/>
                  </a:cxn>
                  <a:cxn ang="0">
                    <a:pos x="T4" y="T5"/>
                  </a:cxn>
                  <a:cxn ang="0">
                    <a:pos x="T6" y="T7"/>
                  </a:cxn>
                  <a:cxn ang="0">
                    <a:pos x="T8" y="T9"/>
                  </a:cxn>
                </a:cxnLst>
                <a:rect l="0" t="0" r="r" b="b"/>
                <a:pathLst>
                  <a:path w="255" h="111">
                    <a:moveTo>
                      <a:pt x="0" y="42"/>
                    </a:moveTo>
                    <a:lnTo>
                      <a:pt x="243" y="111"/>
                    </a:lnTo>
                    <a:lnTo>
                      <a:pt x="255" y="67"/>
                    </a:lnTo>
                    <a:lnTo>
                      <a:pt x="14" y="0"/>
                    </a:lnTo>
                    <a:lnTo>
                      <a:pt x="0" y="4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2" name="Freeform 59">
                <a:extLst>
                  <a:ext uri="{FF2B5EF4-FFF2-40B4-BE49-F238E27FC236}">
                    <a16:creationId xmlns:a16="http://schemas.microsoft.com/office/drawing/2014/main" id="{2E9853B7-3EB0-430F-9706-02F053FF8E08}"/>
                  </a:ext>
                </a:extLst>
              </p:cNvPr>
              <p:cNvSpPr>
                <a:spLocks/>
              </p:cNvSpPr>
              <p:nvPr/>
            </p:nvSpPr>
            <p:spPr bwMode="auto">
              <a:xfrm>
                <a:off x="2608" y="2799"/>
                <a:ext cx="64" cy="26"/>
              </a:xfrm>
              <a:custGeom>
                <a:avLst/>
                <a:gdLst>
                  <a:gd name="T0" fmla="*/ 0 w 255"/>
                  <a:gd name="T1" fmla="*/ 44 h 101"/>
                  <a:gd name="T2" fmla="*/ 246 w 255"/>
                  <a:gd name="T3" fmla="*/ 101 h 101"/>
                  <a:gd name="T4" fmla="*/ 255 w 255"/>
                  <a:gd name="T5" fmla="*/ 58 h 101"/>
                  <a:gd name="T6" fmla="*/ 12 w 255"/>
                  <a:gd name="T7" fmla="*/ 0 h 101"/>
                  <a:gd name="T8" fmla="*/ 0 w 255"/>
                  <a:gd name="T9" fmla="*/ 44 h 101"/>
                </a:gdLst>
                <a:ahLst/>
                <a:cxnLst>
                  <a:cxn ang="0">
                    <a:pos x="T0" y="T1"/>
                  </a:cxn>
                  <a:cxn ang="0">
                    <a:pos x="T2" y="T3"/>
                  </a:cxn>
                  <a:cxn ang="0">
                    <a:pos x="T4" y="T5"/>
                  </a:cxn>
                  <a:cxn ang="0">
                    <a:pos x="T6" y="T7"/>
                  </a:cxn>
                  <a:cxn ang="0">
                    <a:pos x="T8" y="T9"/>
                  </a:cxn>
                </a:cxnLst>
                <a:rect l="0" t="0" r="r" b="b"/>
                <a:pathLst>
                  <a:path w="255" h="101">
                    <a:moveTo>
                      <a:pt x="0" y="44"/>
                    </a:moveTo>
                    <a:lnTo>
                      <a:pt x="246" y="101"/>
                    </a:lnTo>
                    <a:lnTo>
                      <a:pt x="255" y="58"/>
                    </a:lnTo>
                    <a:lnTo>
                      <a:pt x="12"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3" name="Freeform 60">
                <a:extLst>
                  <a:ext uri="{FF2B5EF4-FFF2-40B4-BE49-F238E27FC236}">
                    <a16:creationId xmlns:a16="http://schemas.microsoft.com/office/drawing/2014/main" id="{F3F727F2-B38F-4C10-8E03-70F8AA944494}"/>
                  </a:ext>
                </a:extLst>
              </p:cNvPr>
              <p:cNvSpPr>
                <a:spLocks/>
              </p:cNvSpPr>
              <p:nvPr/>
            </p:nvSpPr>
            <p:spPr bwMode="auto">
              <a:xfrm>
                <a:off x="2670" y="2814"/>
                <a:ext cx="63" cy="22"/>
              </a:xfrm>
              <a:custGeom>
                <a:avLst/>
                <a:gdLst>
                  <a:gd name="T0" fmla="*/ 0 w 256"/>
                  <a:gd name="T1" fmla="*/ 43 h 87"/>
                  <a:gd name="T2" fmla="*/ 249 w 256"/>
                  <a:gd name="T3" fmla="*/ 87 h 87"/>
                  <a:gd name="T4" fmla="*/ 256 w 256"/>
                  <a:gd name="T5" fmla="*/ 43 h 87"/>
                  <a:gd name="T6" fmla="*/ 9 w 256"/>
                  <a:gd name="T7" fmla="*/ 0 h 87"/>
                  <a:gd name="T8" fmla="*/ 0 w 256"/>
                  <a:gd name="T9" fmla="*/ 43 h 87"/>
                </a:gdLst>
                <a:ahLst/>
                <a:cxnLst>
                  <a:cxn ang="0">
                    <a:pos x="T0" y="T1"/>
                  </a:cxn>
                  <a:cxn ang="0">
                    <a:pos x="T2" y="T3"/>
                  </a:cxn>
                  <a:cxn ang="0">
                    <a:pos x="T4" y="T5"/>
                  </a:cxn>
                  <a:cxn ang="0">
                    <a:pos x="T6" y="T7"/>
                  </a:cxn>
                  <a:cxn ang="0">
                    <a:pos x="T8" y="T9"/>
                  </a:cxn>
                </a:cxnLst>
                <a:rect l="0" t="0" r="r" b="b"/>
                <a:pathLst>
                  <a:path w="256" h="87">
                    <a:moveTo>
                      <a:pt x="0" y="43"/>
                    </a:moveTo>
                    <a:lnTo>
                      <a:pt x="249" y="87"/>
                    </a:lnTo>
                    <a:lnTo>
                      <a:pt x="256" y="43"/>
                    </a:lnTo>
                    <a:lnTo>
                      <a:pt x="9" y="0"/>
                    </a:lnTo>
                    <a:lnTo>
                      <a:pt x="0" y="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4" name="Freeform 61">
                <a:extLst>
                  <a:ext uri="{FF2B5EF4-FFF2-40B4-BE49-F238E27FC236}">
                    <a16:creationId xmlns:a16="http://schemas.microsoft.com/office/drawing/2014/main" id="{7F879903-38DA-41C3-9E82-D0E622A08591}"/>
                  </a:ext>
                </a:extLst>
              </p:cNvPr>
              <p:cNvSpPr>
                <a:spLocks/>
              </p:cNvSpPr>
              <p:nvPr/>
            </p:nvSpPr>
            <p:spPr bwMode="auto">
              <a:xfrm>
                <a:off x="2732" y="2825"/>
                <a:ext cx="63" cy="19"/>
              </a:xfrm>
              <a:custGeom>
                <a:avLst/>
                <a:gdLst>
                  <a:gd name="T0" fmla="*/ 0 w 255"/>
                  <a:gd name="T1" fmla="*/ 44 h 76"/>
                  <a:gd name="T2" fmla="*/ 250 w 255"/>
                  <a:gd name="T3" fmla="*/ 76 h 76"/>
                  <a:gd name="T4" fmla="*/ 255 w 255"/>
                  <a:gd name="T5" fmla="*/ 32 h 76"/>
                  <a:gd name="T6" fmla="*/ 7 w 255"/>
                  <a:gd name="T7" fmla="*/ 0 h 76"/>
                  <a:gd name="T8" fmla="*/ 0 w 255"/>
                  <a:gd name="T9" fmla="*/ 44 h 76"/>
                </a:gdLst>
                <a:ahLst/>
                <a:cxnLst>
                  <a:cxn ang="0">
                    <a:pos x="T0" y="T1"/>
                  </a:cxn>
                  <a:cxn ang="0">
                    <a:pos x="T2" y="T3"/>
                  </a:cxn>
                  <a:cxn ang="0">
                    <a:pos x="T4" y="T5"/>
                  </a:cxn>
                  <a:cxn ang="0">
                    <a:pos x="T6" y="T7"/>
                  </a:cxn>
                  <a:cxn ang="0">
                    <a:pos x="T8" y="T9"/>
                  </a:cxn>
                </a:cxnLst>
                <a:rect l="0" t="0" r="r" b="b"/>
                <a:pathLst>
                  <a:path w="255" h="76">
                    <a:moveTo>
                      <a:pt x="0" y="44"/>
                    </a:moveTo>
                    <a:lnTo>
                      <a:pt x="250" y="76"/>
                    </a:lnTo>
                    <a:lnTo>
                      <a:pt x="255" y="32"/>
                    </a:lnTo>
                    <a:lnTo>
                      <a:pt x="7"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5" name="Freeform 62">
                <a:extLst>
                  <a:ext uri="{FF2B5EF4-FFF2-40B4-BE49-F238E27FC236}">
                    <a16:creationId xmlns:a16="http://schemas.microsoft.com/office/drawing/2014/main" id="{95F5C96A-56D2-41B0-B336-72FE3A756528}"/>
                  </a:ext>
                </a:extLst>
              </p:cNvPr>
              <p:cNvSpPr>
                <a:spLocks/>
              </p:cNvSpPr>
              <p:nvPr/>
            </p:nvSpPr>
            <p:spPr bwMode="auto">
              <a:xfrm>
                <a:off x="2794" y="2832"/>
                <a:ext cx="64" cy="17"/>
              </a:xfrm>
              <a:custGeom>
                <a:avLst/>
                <a:gdLst>
                  <a:gd name="T0" fmla="*/ 0 w 254"/>
                  <a:gd name="T1" fmla="*/ 44 h 64"/>
                  <a:gd name="T2" fmla="*/ 252 w 254"/>
                  <a:gd name="T3" fmla="*/ 64 h 64"/>
                  <a:gd name="T4" fmla="*/ 254 w 254"/>
                  <a:gd name="T5" fmla="*/ 19 h 64"/>
                  <a:gd name="T6" fmla="*/ 5 w 254"/>
                  <a:gd name="T7" fmla="*/ 0 h 64"/>
                  <a:gd name="T8" fmla="*/ 0 w 254"/>
                  <a:gd name="T9" fmla="*/ 44 h 64"/>
                </a:gdLst>
                <a:ahLst/>
                <a:cxnLst>
                  <a:cxn ang="0">
                    <a:pos x="T0" y="T1"/>
                  </a:cxn>
                  <a:cxn ang="0">
                    <a:pos x="T2" y="T3"/>
                  </a:cxn>
                  <a:cxn ang="0">
                    <a:pos x="T4" y="T5"/>
                  </a:cxn>
                  <a:cxn ang="0">
                    <a:pos x="T6" y="T7"/>
                  </a:cxn>
                  <a:cxn ang="0">
                    <a:pos x="T8" y="T9"/>
                  </a:cxn>
                </a:cxnLst>
                <a:rect l="0" t="0" r="r" b="b"/>
                <a:pathLst>
                  <a:path w="254" h="64">
                    <a:moveTo>
                      <a:pt x="0" y="44"/>
                    </a:moveTo>
                    <a:lnTo>
                      <a:pt x="252" y="64"/>
                    </a:lnTo>
                    <a:lnTo>
                      <a:pt x="254" y="19"/>
                    </a:lnTo>
                    <a:lnTo>
                      <a:pt x="5"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6" name="Freeform 63">
                <a:extLst>
                  <a:ext uri="{FF2B5EF4-FFF2-40B4-BE49-F238E27FC236}">
                    <a16:creationId xmlns:a16="http://schemas.microsoft.com/office/drawing/2014/main" id="{D86ED181-6D80-4938-BCC3-5E29A11F4AC9}"/>
                  </a:ext>
                </a:extLst>
              </p:cNvPr>
              <p:cNvSpPr>
                <a:spLocks/>
              </p:cNvSpPr>
              <p:nvPr/>
            </p:nvSpPr>
            <p:spPr bwMode="auto">
              <a:xfrm>
                <a:off x="2857" y="2837"/>
                <a:ext cx="63" cy="13"/>
              </a:xfrm>
              <a:custGeom>
                <a:avLst/>
                <a:gdLst>
                  <a:gd name="T0" fmla="*/ 0 w 252"/>
                  <a:gd name="T1" fmla="*/ 45 h 51"/>
                  <a:gd name="T2" fmla="*/ 252 w 252"/>
                  <a:gd name="T3" fmla="*/ 51 h 51"/>
                  <a:gd name="T4" fmla="*/ 252 w 252"/>
                  <a:gd name="T5" fmla="*/ 7 h 51"/>
                  <a:gd name="T6" fmla="*/ 2 w 252"/>
                  <a:gd name="T7" fmla="*/ 0 h 51"/>
                  <a:gd name="T8" fmla="*/ 0 w 252"/>
                  <a:gd name="T9" fmla="*/ 45 h 51"/>
                </a:gdLst>
                <a:ahLst/>
                <a:cxnLst>
                  <a:cxn ang="0">
                    <a:pos x="T0" y="T1"/>
                  </a:cxn>
                  <a:cxn ang="0">
                    <a:pos x="T2" y="T3"/>
                  </a:cxn>
                  <a:cxn ang="0">
                    <a:pos x="T4" y="T5"/>
                  </a:cxn>
                  <a:cxn ang="0">
                    <a:pos x="T6" y="T7"/>
                  </a:cxn>
                  <a:cxn ang="0">
                    <a:pos x="T8" y="T9"/>
                  </a:cxn>
                </a:cxnLst>
                <a:rect l="0" t="0" r="r" b="b"/>
                <a:pathLst>
                  <a:path w="252" h="51">
                    <a:moveTo>
                      <a:pt x="0" y="45"/>
                    </a:moveTo>
                    <a:lnTo>
                      <a:pt x="252" y="51"/>
                    </a:lnTo>
                    <a:lnTo>
                      <a:pt x="252" y="7"/>
                    </a:lnTo>
                    <a:lnTo>
                      <a:pt x="2"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7" name="Freeform 64">
                <a:extLst>
                  <a:ext uri="{FF2B5EF4-FFF2-40B4-BE49-F238E27FC236}">
                    <a16:creationId xmlns:a16="http://schemas.microsoft.com/office/drawing/2014/main" id="{5F027337-1794-4037-9E34-EA08F29075EE}"/>
                  </a:ext>
                </a:extLst>
              </p:cNvPr>
              <p:cNvSpPr>
                <a:spLocks/>
              </p:cNvSpPr>
              <p:nvPr/>
            </p:nvSpPr>
            <p:spPr bwMode="auto">
              <a:xfrm>
                <a:off x="2920" y="2837"/>
                <a:ext cx="63" cy="13"/>
              </a:xfrm>
              <a:custGeom>
                <a:avLst/>
                <a:gdLst>
                  <a:gd name="T0" fmla="*/ 0 w 253"/>
                  <a:gd name="T1" fmla="*/ 51 h 51"/>
                  <a:gd name="T2" fmla="*/ 253 w 253"/>
                  <a:gd name="T3" fmla="*/ 45 h 51"/>
                  <a:gd name="T4" fmla="*/ 250 w 253"/>
                  <a:gd name="T5" fmla="*/ 0 h 51"/>
                  <a:gd name="T6" fmla="*/ 0 w 253"/>
                  <a:gd name="T7" fmla="*/ 7 h 51"/>
                  <a:gd name="T8" fmla="*/ 0 w 253"/>
                  <a:gd name="T9" fmla="*/ 51 h 51"/>
                </a:gdLst>
                <a:ahLst/>
                <a:cxnLst>
                  <a:cxn ang="0">
                    <a:pos x="T0" y="T1"/>
                  </a:cxn>
                  <a:cxn ang="0">
                    <a:pos x="T2" y="T3"/>
                  </a:cxn>
                  <a:cxn ang="0">
                    <a:pos x="T4" y="T5"/>
                  </a:cxn>
                  <a:cxn ang="0">
                    <a:pos x="T6" y="T7"/>
                  </a:cxn>
                  <a:cxn ang="0">
                    <a:pos x="T8" y="T9"/>
                  </a:cxn>
                </a:cxnLst>
                <a:rect l="0" t="0" r="r" b="b"/>
                <a:pathLst>
                  <a:path w="253" h="51">
                    <a:moveTo>
                      <a:pt x="0" y="51"/>
                    </a:moveTo>
                    <a:lnTo>
                      <a:pt x="253" y="45"/>
                    </a:lnTo>
                    <a:lnTo>
                      <a:pt x="250" y="0"/>
                    </a:lnTo>
                    <a:lnTo>
                      <a:pt x="0" y="7"/>
                    </a:lnTo>
                    <a:lnTo>
                      <a:pt x="0" y="5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8" name="Line 65">
                <a:extLst>
                  <a:ext uri="{FF2B5EF4-FFF2-40B4-BE49-F238E27FC236}">
                    <a16:creationId xmlns:a16="http://schemas.microsoft.com/office/drawing/2014/main" id="{CEFD6402-63DE-41A2-A9D3-3882813C92DB}"/>
                  </a:ext>
                </a:extLst>
              </p:cNvPr>
              <p:cNvSpPr>
                <a:spLocks noChangeShapeType="1"/>
              </p:cNvSpPr>
              <p:nvPr/>
            </p:nvSpPr>
            <p:spPr bwMode="auto">
              <a:xfrm>
                <a:off x="1947" y="2366"/>
                <a:ext cx="4"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29" name="Line 66">
                <a:extLst>
                  <a:ext uri="{FF2B5EF4-FFF2-40B4-BE49-F238E27FC236}">
                    <a16:creationId xmlns:a16="http://schemas.microsoft.com/office/drawing/2014/main" id="{03BDA64C-18C2-42A3-9049-908CD46F0D2D}"/>
                  </a:ext>
                </a:extLst>
              </p:cNvPr>
              <p:cNvSpPr>
                <a:spLocks noChangeShapeType="1"/>
              </p:cNvSpPr>
              <p:nvPr/>
            </p:nvSpPr>
            <p:spPr bwMode="auto">
              <a:xfrm>
                <a:off x="1951" y="2374"/>
                <a:ext cx="5"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0" name="Line 67">
                <a:extLst>
                  <a:ext uri="{FF2B5EF4-FFF2-40B4-BE49-F238E27FC236}">
                    <a16:creationId xmlns:a16="http://schemas.microsoft.com/office/drawing/2014/main" id="{EFC56516-4C38-478A-96A9-18B2A33E6115}"/>
                  </a:ext>
                </a:extLst>
              </p:cNvPr>
              <p:cNvSpPr>
                <a:spLocks noChangeShapeType="1"/>
              </p:cNvSpPr>
              <p:nvPr/>
            </p:nvSpPr>
            <p:spPr bwMode="auto">
              <a:xfrm>
                <a:off x="1956" y="2382"/>
                <a:ext cx="5"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1" name="Line 68">
                <a:extLst>
                  <a:ext uri="{FF2B5EF4-FFF2-40B4-BE49-F238E27FC236}">
                    <a16:creationId xmlns:a16="http://schemas.microsoft.com/office/drawing/2014/main" id="{DC2018B6-625D-4453-AA62-041FF9CA4525}"/>
                  </a:ext>
                </a:extLst>
              </p:cNvPr>
              <p:cNvSpPr>
                <a:spLocks noChangeShapeType="1"/>
              </p:cNvSpPr>
              <p:nvPr/>
            </p:nvSpPr>
            <p:spPr bwMode="auto">
              <a:xfrm>
                <a:off x="1874" y="2343"/>
                <a:ext cx="1" cy="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2" name="Line 69">
                <a:extLst>
                  <a:ext uri="{FF2B5EF4-FFF2-40B4-BE49-F238E27FC236}">
                    <a16:creationId xmlns:a16="http://schemas.microsoft.com/office/drawing/2014/main" id="{9AA4A3BA-2EA1-4732-A785-CA695639A493}"/>
                  </a:ext>
                </a:extLst>
              </p:cNvPr>
              <p:cNvSpPr>
                <a:spLocks noChangeShapeType="1"/>
              </p:cNvSpPr>
              <p:nvPr/>
            </p:nvSpPr>
            <p:spPr bwMode="auto">
              <a:xfrm>
                <a:off x="1875" y="2352"/>
                <a:ext cx="3" cy="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3" name="Line 70">
                <a:extLst>
                  <a:ext uri="{FF2B5EF4-FFF2-40B4-BE49-F238E27FC236}">
                    <a16:creationId xmlns:a16="http://schemas.microsoft.com/office/drawing/2014/main" id="{576C699D-0950-450E-8372-77BD706B0ACE}"/>
                  </a:ext>
                </a:extLst>
              </p:cNvPr>
              <p:cNvSpPr>
                <a:spLocks noChangeShapeType="1"/>
              </p:cNvSpPr>
              <p:nvPr/>
            </p:nvSpPr>
            <p:spPr bwMode="auto">
              <a:xfrm>
                <a:off x="1878" y="2361"/>
                <a:ext cx="2"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4" name="Line 71">
                <a:extLst>
                  <a:ext uri="{FF2B5EF4-FFF2-40B4-BE49-F238E27FC236}">
                    <a16:creationId xmlns:a16="http://schemas.microsoft.com/office/drawing/2014/main" id="{8AEBC516-B007-47D2-8192-497C9A805F26}"/>
                  </a:ext>
                </a:extLst>
              </p:cNvPr>
              <p:cNvSpPr>
                <a:spLocks noChangeShapeType="1"/>
              </p:cNvSpPr>
              <p:nvPr/>
            </p:nvSpPr>
            <p:spPr bwMode="auto">
              <a:xfrm>
                <a:off x="1880" y="2369"/>
                <a:ext cx="4"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5" name="Line 72">
                <a:extLst>
                  <a:ext uri="{FF2B5EF4-FFF2-40B4-BE49-F238E27FC236}">
                    <a16:creationId xmlns:a16="http://schemas.microsoft.com/office/drawing/2014/main" id="{C2E0DAC9-A416-4220-B0A8-0946FAD9A477}"/>
                  </a:ext>
                </a:extLst>
              </p:cNvPr>
              <p:cNvSpPr>
                <a:spLocks noChangeShapeType="1"/>
              </p:cNvSpPr>
              <p:nvPr/>
            </p:nvSpPr>
            <p:spPr bwMode="auto">
              <a:xfrm>
                <a:off x="1884" y="2377"/>
                <a:ext cx="5"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6" name="Line 73">
                <a:extLst>
                  <a:ext uri="{FF2B5EF4-FFF2-40B4-BE49-F238E27FC236}">
                    <a16:creationId xmlns:a16="http://schemas.microsoft.com/office/drawing/2014/main" id="{0F730811-14CA-4546-BA58-26E76D67AB72}"/>
                  </a:ext>
                </a:extLst>
              </p:cNvPr>
              <p:cNvSpPr>
                <a:spLocks noChangeShapeType="1"/>
              </p:cNvSpPr>
              <p:nvPr/>
            </p:nvSpPr>
            <p:spPr bwMode="auto">
              <a:xfrm>
                <a:off x="1889" y="2385"/>
                <a:ext cx="5" cy="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7" name="Line 74">
                <a:extLst>
                  <a:ext uri="{FF2B5EF4-FFF2-40B4-BE49-F238E27FC236}">
                    <a16:creationId xmlns:a16="http://schemas.microsoft.com/office/drawing/2014/main" id="{3C9320C9-B680-4009-9468-5DDF120D4F7C}"/>
                  </a:ext>
                </a:extLst>
              </p:cNvPr>
              <p:cNvSpPr>
                <a:spLocks noChangeShapeType="1"/>
              </p:cNvSpPr>
              <p:nvPr/>
            </p:nvSpPr>
            <p:spPr bwMode="auto">
              <a:xfrm>
                <a:off x="1894" y="2392"/>
                <a:ext cx="6" cy="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8" name="Line 75">
                <a:extLst>
                  <a:ext uri="{FF2B5EF4-FFF2-40B4-BE49-F238E27FC236}">
                    <a16:creationId xmlns:a16="http://schemas.microsoft.com/office/drawing/2014/main" id="{A726E73B-0DE2-4CB7-999A-A2ABCAA73E39}"/>
                  </a:ext>
                </a:extLst>
              </p:cNvPr>
              <p:cNvSpPr>
                <a:spLocks noChangeShapeType="1"/>
              </p:cNvSpPr>
              <p:nvPr/>
            </p:nvSpPr>
            <p:spPr bwMode="auto">
              <a:xfrm>
                <a:off x="1900" y="2399"/>
                <a:ext cx="7"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39" name="Line 76">
                <a:extLst>
                  <a:ext uri="{FF2B5EF4-FFF2-40B4-BE49-F238E27FC236}">
                    <a16:creationId xmlns:a16="http://schemas.microsoft.com/office/drawing/2014/main" id="{4FCE60C4-682E-4545-81AD-F27DEDEF9DCB}"/>
                  </a:ext>
                </a:extLst>
              </p:cNvPr>
              <p:cNvSpPr>
                <a:spLocks noChangeShapeType="1"/>
              </p:cNvSpPr>
              <p:nvPr/>
            </p:nvSpPr>
            <p:spPr bwMode="auto">
              <a:xfrm>
                <a:off x="1907" y="2405"/>
                <a:ext cx="7"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0" name="Line 77">
                <a:extLst>
                  <a:ext uri="{FF2B5EF4-FFF2-40B4-BE49-F238E27FC236}">
                    <a16:creationId xmlns:a16="http://schemas.microsoft.com/office/drawing/2014/main" id="{8FC250C7-9571-47E5-B3E7-75FD7AB503A3}"/>
                  </a:ext>
                </a:extLst>
              </p:cNvPr>
              <p:cNvSpPr>
                <a:spLocks noChangeShapeType="1"/>
              </p:cNvSpPr>
              <p:nvPr/>
            </p:nvSpPr>
            <p:spPr bwMode="auto">
              <a:xfrm>
                <a:off x="1914" y="2411"/>
                <a:ext cx="7"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1" name="Line 78">
                <a:extLst>
                  <a:ext uri="{FF2B5EF4-FFF2-40B4-BE49-F238E27FC236}">
                    <a16:creationId xmlns:a16="http://schemas.microsoft.com/office/drawing/2014/main" id="{4B9C974C-83EC-4E17-BD0D-578D674CF24F}"/>
                  </a:ext>
                </a:extLst>
              </p:cNvPr>
              <p:cNvSpPr>
                <a:spLocks noChangeShapeType="1"/>
              </p:cNvSpPr>
              <p:nvPr/>
            </p:nvSpPr>
            <p:spPr bwMode="auto">
              <a:xfrm>
                <a:off x="1921" y="2416"/>
                <a:ext cx="8"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2" name="Line 79">
                <a:extLst>
                  <a:ext uri="{FF2B5EF4-FFF2-40B4-BE49-F238E27FC236}">
                    <a16:creationId xmlns:a16="http://schemas.microsoft.com/office/drawing/2014/main" id="{5B02953A-E6D3-4B07-BFBA-7811ECF39578}"/>
                  </a:ext>
                </a:extLst>
              </p:cNvPr>
              <p:cNvSpPr>
                <a:spLocks noChangeShapeType="1"/>
              </p:cNvSpPr>
              <p:nvPr/>
            </p:nvSpPr>
            <p:spPr bwMode="auto">
              <a:xfrm>
                <a:off x="1929" y="2419"/>
                <a:ext cx="9"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3" name="Line 80">
                <a:extLst>
                  <a:ext uri="{FF2B5EF4-FFF2-40B4-BE49-F238E27FC236}">
                    <a16:creationId xmlns:a16="http://schemas.microsoft.com/office/drawing/2014/main" id="{1DD882EC-1D18-412F-85E6-FD87FC130462}"/>
                  </a:ext>
                </a:extLst>
              </p:cNvPr>
              <p:cNvSpPr>
                <a:spLocks noChangeShapeType="1"/>
              </p:cNvSpPr>
              <p:nvPr/>
            </p:nvSpPr>
            <p:spPr bwMode="auto">
              <a:xfrm>
                <a:off x="1938" y="2423"/>
                <a:ext cx="8"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4" name="Line 81">
                <a:extLst>
                  <a:ext uri="{FF2B5EF4-FFF2-40B4-BE49-F238E27FC236}">
                    <a16:creationId xmlns:a16="http://schemas.microsoft.com/office/drawing/2014/main" id="{BA0BCDE8-E340-426F-A8D9-B8E5F67F849B}"/>
                  </a:ext>
                </a:extLst>
              </p:cNvPr>
              <p:cNvSpPr>
                <a:spLocks noChangeShapeType="1"/>
              </p:cNvSpPr>
              <p:nvPr/>
            </p:nvSpPr>
            <p:spPr bwMode="auto">
              <a:xfrm>
                <a:off x="1946" y="2425"/>
                <a:ext cx="9"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5" name="Line 82">
                <a:extLst>
                  <a:ext uri="{FF2B5EF4-FFF2-40B4-BE49-F238E27FC236}">
                    <a16:creationId xmlns:a16="http://schemas.microsoft.com/office/drawing/2014/main" id="{D449BB0F-2EB7-48C5-8DEC-8DBF62193098}"/>
                  </a:ext>
                </a:extLst>
              </p:cNvPr>
              <p:cNvSpPr>
                <a:spLocks noChangeShapeType="1"/>
              </p:cNvSpPr>
              <p:nvPr/>
            </p:nvSpPr>
            <p:spPr bwMode="auto">
              <a:xfrm>
                <a:off x="1955" y="2427"/>
                <a:ext cx="9"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6" name="Line 83">
                <a:extLst>
                  <a:ext uri="{FF2B5EF4-FFF2-40B4-BE49-F238E27FC236}">
                    <a16:creationId xmlns:a16="http://schemas.microsoft.com/office/drawing/2014/main" id="{F76793D7-771F-4BF5-B2D8-9A4961D79556}"/>
                  </a:ext>
                </a:extLst>
              </p:cNvPr>
              <p:cNvSpPr>
                <a:spLocks noChangeShapeType="1"/>
              </p:cNvSpPr>
              <p:nvPr/>
            </p:nvSpPr>
            <p:spPr bwMode="auto">
              <a:xfrm>
                <a:off x="1964" y="2428"/>
                <a:ext cx="9" cy="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7" name="Line 84">
                <a:extLst>
                  <a:ext uri="{FF2B5EF4-FFF2-40B4-BE49-F238E27FC236}">
                    <a16:creationId xmlns:a16="http://schemas.microsoft.com/office/drawing/2014/main" id="{77DBF656-383D-4E17-BF69-40CD2681AE37}"/>
                  </a:ext>
                </a:extLst>
              </p:cNvPr>
              <p:cNvSpPr>
                <a:spLocks noChangeShapeType="1"/>
              </p:cNvSpPr>
              <p:nvPr/>
            </p:nvSpPr>
            <p:spPr bwMode="auto">
              <a:xfrm flipV="1">
                <a:off x="1947" y="2393"/>
                <a:ext cx="6" cy="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8" name="Line 85">
                <a:extLst>
                  <a:ext uri="{FF2B5EF4-FFF2-40B4-BE49-F238E27FC236}">
                    <a16:creationId xmlns:a16="http://schemas.microsoft.com/office/drawing/2014/main" id="{3BF037AF-2CCE-4EDC-AAF2-A85A32F92BF4}"/>
                  </a:ext>
                </a:extLst>
              </p:cNvPr>
              <p:cNvSpPr>
                <a:spLocks noChangeShapeType="1"/>
              </p:cNvSpPr>
              <p:nvPr/>
            </p:nvSpPr>
            <p:spPr bwMode="auto">
              <a:xfrm flipV="1">
                <a:off x="1953" y="2392"/>
                <a:ext cx="7"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49" name="Line 86">
                <a:extLst>
                  <a:ext uri="{FF2B5EF4-FFF2-40B4-BE49-F238E27FC236}">
                    <a16:creationId xmlns:a16="http://schemas.microsoft.com/office/drawing/2014/main" id="{BCB7B35C-483A-45C6-A9CA-3BFBF41E5641}"/>
                  </a:ext>
                </a:extLst>
              </p:cNvPr>
              <p:cNvSpPr>
                <a:spLocks noChangeShapeType="1"/>
              </p:cNvSpPr>
              <p:nvPr/>
            </p:nvSpPr>
            <p:spPr bwMode="auto">
              <a:xfrm flipV="1">
                <a:off x="1960" y="2392"/>
                <a:ext cx="5" cy="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0" name="Line 87">
                <a:extLst>
                  <a:ext uri="{FF2B5EF4-FFF2-40B4-BE49-F238E27FC236}">
                    <a16:creationId xmlns:a16="http://schemas.microsoft.com/office/drawing/2014/main" id="{75D69FB2-F36C-4BF9-AAEF-7CA7BEA027DE}"/>
                  </a:ext>
                </a:extLst>
              </p:cNvPr>
              <p:cNvSpPr>
                <a:spLocks noChangeShapeType="1"/>
              </p:cNvSpPr>
              <p:nvPr/>
            </p:nvSpPr>
            <p:spPr bwMode="auto">
              <a:xfrm flipV="1">
                <a:off x="1965" y="2390"/>
                <a:ext cx="5"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1" name="Line 88">
                <a:extLst>
                  <a:ext uri="{FF2B5EF4-FFF2-40B4-BE49-F238E27FC236}">
                    <a16:creationId xmlns:a16="http://schemas.microsoft.com/office/drawing/2014/main" id="{6078D82B-919A-44DB-BD74-3E5106952C76}"/>
                  </a:ext>
                </a:extLst>
              </p:cNvPr>
              <p:cNvSpPr>
                <a:spLocks noChangeShapeType="1"/>
              </p:cNvSpPr>
              <p:nvPr/>
            </p:nvSpPr>
            <p:spPr bwMode="auto">
              <a:xfrm flipV="1">
                <a:off x="1970" y="2388"/>
                <a:ext cx="5"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2" name="Line 89">
                <a:extLst>
                  <a:ext uri="{FF2B5EF4-FFF2-40B4-BE49-F238E27FC236}">
                    <a16:creationId xmlns:a16="http://schemas.microsoft.com/office/drawing/2014/main" id="{0B95747B-EF98-49C9-BA93-A0398E0272DE}"/>
                  </a:ext>
                </a:extLst>
              </p:cNvPr>
              <p:cNvSpPr>
                <a:spLocks noChangeShapeType="1"/>
              </p:cNvSpPr>
              <p:nvPr/>
            </p:nvSpPr>
            <p:spPr bwMode="auto">
              <a:xfrm flipV="1">
                <a:off x="1975" y="2385"/>
                <a:ext cx="4"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3" name="Line 90">
                <a:extLst>
                  <a:ext uri="{FF2B5EF4-FFF2-40B4-BE49-F238E27FC236}">
                    <a16:creationId xmlns:a16="http://schemas.microsoft.com/office/drawing/2014/main" id="{59863FE6-054D-4669-90D3-A8D705C61168}"/>
                  </a:ext>
                </a:extLst>
              </p:cNvPr>
              <p:cNvSpPr>
                <a:spLocks noChangeShapeType="1"/>
              </p:cNvSpPr>
              <p:nvPr/>
            </p:nvSpPr>
            <p:spPr bwMode="auto">
              <a:xfrm flipV="1">
                <a:off x="1979" y="2384"/>
                <a:ext cx="1"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4" name="Line 91">
                <a:extLst>
                  <a:ext uri="{FF2B5EF4-FFF2-40B4-BE49-F238E27FC236}">
                    <a16:creationId xmlns:a16="http://schemas.microsoft.com/office/drawing/2014/main" id="{56B11D3A-D0FA-468D-88AC-2A888123EC60}"/>
                  </a:ext>
                </a:extLst>
              </p:cNvPr>
              <p:cNvSpPr>
                <a:spLocks noChangeShapeType="1"/>
              </p:cNvSpPr>
              <p:nvPr/>
            </p:nvSpPr>
            <p:spPr bwMode="auto">
              <a:xfrm flipV="1">
                <a:off x="1980" y="2382"/>
                <a:ext cx="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5" name="Line 92">
                <a:extLst>
                  <a:ext uri="{FF2B5EF4-FFF2-40B4-BE49-F238E27FC236}">
                    <a16:creationId xmlns:a16="http://schemas.microsoft.com/office/drawing/2014/main" id="{0D6F741B-FEEB-46B6-948E-1698AABA8210}"/>
                  </a:ext>
                </a:extLst>
              </p:cNvPr>
              <p:cNvSpPr>
                <a:spLocks noChangeShapeType="1"/>
              </p:cNvSpPr>
              <p:nvPr/>
            </p:nvSpPr>
            <p:spPr bwMode="auto">
              <a:xfrm flipH="1" flipV="1">
                <a:off x="1980" y="2380"/>
                <a:ext cx="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6" name="Line 93">
                <a:extLst>
                  <a:ext uri="{FF2B5EF4-FFF2-40B4-BE49-F238E27FC236}">
                    <a16:creationId xmlns:a16="http://schemas.microsoft.com/office/drawing/2014/main" id="{21ADD63F-3F38-4783-ABF8-25890AF308F6}"/>
                  </a:ext>
                </a:extLst>
              </p:cNvPr>
              <p:cNvSpPr>
                <a:spLocks noChangeShapeType="1"/>
              </p:cNvSpPr>
              <p:nvPr/>
            </p:nvSpPr>
            <p:spPr bwMode="auto">
              <a:xfrm flipH="1" flipV="1">
                <a:off x="1979" y="2378"/>
                <a:ext cx="1"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7" name="Line 94">
                <a:extLst>
                  <a:ext uri="{FF2B5EF4-FFF2-40B4-BE49-F238E27FC236}">
                    <a16:creationId xmlns:a16="http://schemas.microsoft.com/office/drawing/2014/main" id="{CCED0683-8A2D-404B-8C42-0A97126BE3DE}"/>
                  </a:ext>
                </a:extLst>
              </p:cNvPr>
              <p:cNvSpPr>
                <a:spLocks noChangeShapeType="1"/>
              </p:cNvSpPr>
              <p:nvPr/>
            </p:nvSpPr>
            <p:spPr bwMode="auto">
              <a:xfrm flipH="1" flipV="1">
                <a:off x="1975" y="2376"/>
                <a:ext cx="4"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8" name="Line 95">
                <a:extLst>
                  <a:ext uri="{FF2B5EF4-FFF2-40B4-BE49-F238E27FC236}">
                    <a16:creationId xmlns:a16="http://schemas.microsoft.com/office/drawing/2014/main" id="{C80A656D-8E37-4737-8FD2-C95835D487B0}"/>
                  </a:ext>
                </a:extLst>
              </p:cNvPr>
              <p:cNvSpPr>
                <a:spLocks noChangeShapeType="1"/>
              </p:cNvSpPr>
              <p:nvPr/>
            </p:nvSpPr>
            <p:spPr bwMode="auto">
              <a:xfrm flipH="1" flipV="1">
                <a:off x="1970" y="2374"/>
                <a:ext cx="5"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59" name="Line 96">
                <a:extLst>
                  <a:ext uri="{FF2B5EF4-FFF2-40B4-BE49-F238E27FC236}">
                    <a16:creationId xmlns:a16="http://schemas.microsoft.com/office/drawing/2014/main" id="{FCF53869-1331-4B1A-9728-D969292DED01}"/>
                  </a:ext>
                </a:extLst>
              </p:cNvPr>
              <p:cNvSpPr>
                <a:spLocks noChangeShapeType="1"/>
              </p:cNvSpPr>
              <p:nvPr/>
            </p:nvSpPr>
            <p:spPr bwMode="auto">
              <a:xfrm flipH="1" flipV="1">
                <a:off x="1965" y="2372"/>
                <a:ext cx="5"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0" name="Line 97">
                <a:extLst>
                  <a:ext uri="{FF2B5EF4-FFF2-40B4-BE49-F238E27FC236}">
                    <a16:creationId xmlns:a16="http://schemas.microsoft.com/office/drawing/2014/main" id="{9EE121E3-4214-4570-AD60-5C8EBA1EB8A9}"/>
                  </a:ext>
                </a:extLst>
              </p:cNvPr>
              <p:cNvSpPr>
                <a:spLocks noChangeShapeType="1"/>
              </p:cNvSpPr>
              <p:nvPr/>
            </p:nvSpPr>
            <p:spPr bwMode="auto">
              <a:xfrm flipH="1" flipV="1">
                <a:off x="1960" y="2371"/>
                <a:ext cx="5"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1" name="Line 98">
                <a:extLst>
                  <a:ext uri="{FF2B5EF4-FFF2-40B4-BE49-F238E27FC236}">
                    <a16:creationId xmlns:a16="http://schemas.microsoft.com/office/drawing/2014/main" id="{0BA591FD-92F5-4A23-B9CA-40FE00BDA7B4}"/>
                  </a:ext>
                </a:extLst>
              </p:cNvPr>
              <p:cNvSpPr>
                <a:spLocks noChangeShapeType="1"/>
              </p:cNvSpPr>
              <p:nvPr/>
            </p:nvSpPr>
            <p:spPr bwMode="auto">
              <a:xfrm flipH="1" flipV="1">
                <a:off x="1953" y="2371"/>
                <a:ext cx="7" cy="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2" name="Line 99">
                <a:extLst>
                  <a:ext uri="{FF2B5EF4-FFF2-40B4-BE49-F238E27FC236}">
                    <a16:creationId xmlns:a16="http://schemas.microsoft.com/office/drawing/2014/main" id="{08CC7AFF-E7E7-4516-9F03-A7A073026083}"/>
                  </a:ext>
                </a:extLst>
              </p:cNvPr>
              <p:cNvSpPr>
                <a:spLocks noChangeShapeType="1"/>
              </p:cNvSpPr>
              <p:nvPr/>
            </p:nvSpPr>
            <p:spPr bwMode="auto">
              <a:xfrm flipH="1" flipV="1">
                <a:off x="1947" y="2370"/>
                <a:ext cx="6"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3" name="Line 100">
                <a:extLst>
                  <a:ext uri="{FF2B5EF4-FFF2-40B4-BE49-F238E27FC236}">
                    <a16:creationId xmlns:a16="http://schemas.microsoft.com/office/drawing/2014/main" id="{4392824C-0F7C-4A09-B86D-2B66F8240DAD}"/>
                  </a:ext>
                </a:extLst>
              </p:cNvPr>
              <p:cNvSpPr>
                <a:spLocks noChangeShapeType="1"/>
              </p:cNvSpPr>
              <p:nvPr/>
            </p:nvSpPr>
            <p:spPr bwMode="auto">
              <a:xfrm flipH="1">
                <a:off x="1955" y="2413"/>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4" name="Line 101">
                <a:extLst>
                  <a:ext uri="{FF2B5EF4-FFF2-40B4-BE49-F238E27FC236}">
                    <a16:creationId xmlns:a16="http://schemas.microsoft.com/office/drawing/2014/main" id="{77B98919-9D98-46E5-8522-7C253D11892D}"/>
                  </a:ext>
                </a:extLst>
              </p:cNvPr>
              <p:cNvSpPr>
                <a:spLocks noChangeShapeType="1"/>
              </p:cNvSpPr>
              <p:nvPr/>
            </p:nvSpPr>
            <p:spPr bwMode="auto">
              <a:xfrm flipH="1">
                <a:off x="1945" y="2414"/>
                <a:ext cx="1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5" name="Line 102">
                <a:extLst>
                  <a:ext uri="{FF2B5EF4-FFF2-40B4-BE49-F238E27FC236}">
                    <a16:creationId xmlns:a16="http://schemas.microsoft.com/office/drawing/2014/main" id="{57DEBC42-C8D4-4933-B173-309F94C6C61D}"/>
                  </a:ext>
                </a:extLst>
              </p:cNvPr>
              <p:cNvSpPr>
                <a:spLocks noChangeShapeType="1"/>
              </p:cNvSpPr>
              <p:nvPr/>
            </p:nvSpPr>
            <p:spPr bwMode="auto">
              <a:xfrm flipH="1">
                <a:off x="1936" y="2416"/>
                <a:ext cx="9"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6" name="Line 103">
                <a:extLst>
                  <a:ext uri="{FF2B5EF4-FFF2-40B4-BE49-F238E27FC236}">
                    <a16:creationId xmlns:a16="http://schemas.microsoft.com/office/drawing/2014/main" id="{BFC0A374-F9CF-4525-9351-BBB380F9E894}"/>
                  </a:ext>
                </a:extLst>
              </p:cNvPr>
              <p:cNvSpPr>
                <a:spLocks noChangeShapeType="1"/>
              </p:cNvSpPr>
              <p:nvPr/>
            </p:nvSpPr>
            <p:spPr bwMode="auto">
              <a:xfrm flipH="1">
                <a:off x="1934" y="2421"/>
                <a:ext cx="2"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7" name="Line 104">
                <a:extLst>
                  <a:ext uri="{FF2B5EF4-FFF2-40B4-BE49-F238E27FC236}">
                    <a16:creationId xmlns:a16="http://schemas.microsoft.com/office/drawing/2014/main" id="{D8353C0B-162A-48DD-9208-CC31B619A373}"/>
                  </a:ext>
                </a:extLst>
              </p:cNvPr>
              <p:cNvSpPr>
                <a:spLocks noChangeShapeType="1"/>
              </p:cNvSpPr>
              <p:nvPr/>
            </p:nvSpPr>
            <p:spPr bwMode="auto">
              <a:xfrm>
                <a:off x="1934" y="2424"/>
                <a:ext cx="2"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8" name="Line 105">
                <a:extLst>
                  <a:ext uri="{FF2B5EF4-FFF2-40B4-BE49-F238E27FC236}">
                    <a16:creationId xmlns:a16="http://schemas.microsoft.com/office/drawing/2014/main" id="{908D4E47-A7AA-4043-9E73-31DA6A2C7747}"/>
                  </a:ext>
                </a:extLst>
              </p:cNvPr>
              <p:cNvSpPr>
                <a:spLocks noChangeShapeType="1"/>
              </p:cNvSpPr>
              <p:nvPr/>
            </p:nvSpPr>
            <p:spPr bwMode="auto">
              <a:xfrm>
                <a:off x="1936" y="2428"/>
                <a:ext cx="9"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69" name="Line 106">
                <a:extLst>
                  <a:ext uri="{FF2B5EF4-FFF2-40B4-BE49-F238E27FC236}">
                    <a16:creationId xmlns:a16="http://schemas.microsoft.com/office/drawing/2014/main" id="{B0024A81-91E8-48E5-B1E1-0E6CAD54A9B1}"/>
                  </a:ext>
                </a:extLst>
              </p:cNvPr>
              <p:cNvSpPr>
                <a:spLocks noChangeShapeType="1"/>
              </p:cNvSpPr>
              <p:nvPr/>
            </p:nvSpPr>
            <p:spPr bwMode="auto">
              <a:xfrm>
                <a:off x="1945" y="2432"/>
                <a:ext cx="10"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0" name="Line 107">
                <a:extLst>
                  <a:ext uri="{FF2B5EF4-FFF2-40B4-BE49-F238E27FC236}">
                    <a16:creationId xmlns:a16="http://schemas.microsoft.com/office/drawing/2014/main" id="{038268AE-1AC6-4C09-8E30-C7A5FF4BE275}"/>
                  </a:ext>
                </a:extLst>
              </p:cNvPr>
              <p:cNvSpPr>
                <a:spLocks noChangeShapeType="1"/>
              </p:cNvSpPr>
              <p:nvPr/>
            </p:nvSpPr>
            <p:spPr bwMode="auto">
              <a:xfrm>
                <a:off x="1955" y="2435"/>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1" name="Line 108">
                <a:extLst>
                  <a:ext uri="{FF2B5EF4-FFF2-40B4-BE49-F238E27FC236}">
                    <a16:creationId xmlns:a16="http://schemas.microsoft.com/office/drawing/2014/main" id="{A7F4E2D6-7DA1-48F5-A3B7-27B3F5D5976E}"/>
                  </a:ext>
                </a:extLst>
              </p:cNvPr>
              <p:cNvSpPr>
                <a:spLocks noChangeShapeType="1"/>
              </p:cNvSpPr>
              <p:nvPr/>
            </p:nvSpPr>
            <p:spPr bwMode="auto">
              <a:xfrm flipV="1">
                <a:off x="1969" y="2435"/>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2" name="Line 109">
                <a:extLst>
                  <a:ext uri="{FF2B5EF4-FFF2-40B4-BE49-F238E27FC236}">
                    <a16:creationId xmlns:a16="http://schemas.microsoft.com/office/drawing/2014/main" id="{78A1D2E6-A412-4C9A-AE73-E44DE9A19A45}"/>
                  </a:ext>
                </a:extLst>
              </p:cNvPr>
              <p:cNvSpPr>
                <a:spLocks noChangeShapeType="1"/>
              </p:cNvSpPr>
              <p:nvPr/>
            </p:nvSpPr>
            <p:spPr bwMode="auto">
              <a:xfrm flipV="1">
                <a:off x="1983" y="2432"/>
                <a:ext cx="10"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3" name="Line 110">
                <a:extLst>
                  <a:ext uri="{FF2B5EF4-FFF2-40B4-BE49-F238E27FC236}">
                    <a16:creationId xmlns:a16="http://schemas.microsoft.com/office/drawing/2014/main" id="{1E16DF07-B91B-404B-AE32-711C70B564F8}"/>
                  </a:ext>
                </a:extLst>
              </p:cNvPr>
              <p:cNvSpPr>
                <a:spLocks noChangeShapeType="1"/>
              </p:cNvSpPr>
              <p:nvPr/>
            </p:nvSpPr>
            <p:spPr bwMode="auto">
              <a:xfrm flipV="1">
                <a:off x="1993" y="2428"/>
                <a:ext cx="9"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4" name="Line 111">
                <a:extLst>
                  <a:ext uri="{FF2B5EF4-FFF2-40B4-BE49-F238E27FC236}">
                    <a16:creationId xmlns:a16="http://schemas.microsoft.com/office/drawing/2014/main" id="{EFCA5EAD-1CBD-49B3-8D12-4CE403FD7FEB}"/>
                  </a:ext>
                </a:extLst>
              </p:cNvPr>
              <p:cNvSpPr>
                <a:spLocks noChangeShapeType="1"/>
              </p:cNvSpPr>
              <p:nvPr/>
            </p:nvSpPr>
            <p:spPr bwMode="auto">
              <a:xfrm flipV="1">
                <a:off x="2002" y="2424"/>
                <a:ext cx="1"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5" name="Line 112">
                <a:extLst>
                  <a:ext uri="{FF2B5EF4-FFF2-40B4-BE49-F238E27FC236}">
                    <a16:creationId xmlns:a16="http://schemas.microsoft.com/office/drawing/2014/main" id="{B1DBF4F2-EA46-465D-8529-D4DA05E82571}"/>
                  </a:ext>
                </a:extLst>
              </p:cNvPr>
              <p:cNvSpPr>
                <a:spLocks noChangeShapeType="1"/>
              </p:cNvSpPr>
              <p:nvPr/>
            </p:nvSpPr>
            <p:spPr bwMode="auto">
              <a:xfrm flipH="1" flipV="1">
                <a:off x="2002" y="2421"/>
                <a:ext cx="1"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6" name="Line 113">
                <a:extLst>
                  <a:ext uri="{FF2B5EF4-FFF2-40B4-BE49-F238E27FC236}">
                    <a16:creationId xmlns:a16="http://schemas.microsoft.com/office/drawing/2014/main" id="{34FF5177-8795-4DB9-8533-B6F662B77743}"/>
                  </a:ext>
                </a:extLst>
              </p:cNvPr>
              <p:cNvSpPr>
                <a:spLocks noChangeShapeType="1"/>
              </p:cNvSpPr>
              <p:nvPr/>
            </p:nvSpPr>
            <p:spPr bwMode="auto">
              <a:xfrm flipH="1" flipV="1">
                <a:off x="1993" y="2416"/>
                <a:ext cx="9"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7" name="Line 114">
                <a:extLst>
                  <a:ext uri="{FF2B5EF4-FFF2-40B4-BE49-F238E27FC236}">
                    <a16:creationId xmlns:a16="http://schemas.microsoft.com/office/drawing/2014/main" id="{22EA04CF-0CBC-4A20-B3CA-9D0693DFC787}"/>
                  </a:ext>
                </a:extLst>
              </p:cNvPr>
              <p:cNvSpPr>
                <a:spLocks noChangeShapeType="1"/>
              </p:cNvSpPr>
              <p:nvPr/>
            </p:nvSpPr>
            <p:spPr bwMode="auto">
              <a:xfrm flipH="1" flipV="1">
                <a:off x="1983" y="2414"/>
                <a:ext cx="1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8" name="Line 115">
                <a:extLst>
                  <a:ext uri="{FF2B5EF4-FFF2-40B4-BE49-F238E27FC236}">
                    <a16:creationId xmlns:a16="http://schemas.microsoft.com/office/drawing/2014/main" id="{F06FF341-7E3B-4489-840F-E89338C9F382}"/>
                  </a:ext>
                </a:extLst>
              </p:cNvPr>
              <p:cNvSpPr>
                <a:spLocks noChangeShapeType="1"/>
              </p:cNvSpPr>
              <p:nvPr/>
            </p:nvSpPr>
            <p:spPr bwMode="auto">
              <a:xfrm flipH="1" flipV="1">
                <a:off x="1969" y="2413"/>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79" name="Line 116">
                <a:extLst>
                  <a:ext uri="{FF2B5EF4-FFF2-40B4-BE49-F238E27FC236}">
                    <a16:creationId xmlns:a16="http://schemas.microsoft.com/office/drawing/2014/main" id="{C4CCD8FF-933A-4600-A1C6-CFCE6D8F0429}"/>
                  </a:ext>
                </a:extLst>
              </p:cNvPr>
              <p:cNvSpPr>
                <a:spLocks noChangeShapeType="1"/>
              </p:cNvSpPr>
              <p:nvPr/>
            </p:nvSpPr>
            <p:spPr bwMode="auto">
              <a:xfrm>
                <a:off x="1936" y="2498"/>
                <a:ext cx="2"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0" name="Line 117">
                <a:extLst>
                  <a:ext uri="{FF2B5EF4-FFF2-40B4-BE49-F238E27FC236}">
                    <a16:creationId xmlns:a16="http://schemas.microsoft.com/office/drawing/2014/main" id="{A51694BF-C806-4223-B674-133648090B35}"/>
                  </a:ext>
                </a:extLst>
              </p:cNvPr>
              <p:cNvSpPr>
                <a:spLocks noChangeShapeType="1"/>
              </p:cNvSpPr>
              <p:nvPr/>
            </p:nvSpPr>
            <p:spPr bwMode="auto">
              <a:xfrm>
                <a:off x="1938" y="2501"/>
                <a:ext cx="8"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1" name="Line 118">
                <a:extLst>
                  <a:ext uri="{FF2B5EF4-FFF2-40B4-BE49-F238E27FC236}">
                    <a16:creationId xmlns:a16="http://schemas.microsoft.com/office/drawing/2014/main" id="{E5D7D0D6-2894-408A-9C89-81D858052BCE}"/>
                  </a:ext>
                </a:extLst>
              </p:cNvPr>
              <p:cNvSpPr>
                <a:spLocks noChangeShapeType="1"/>
              </p:cNvSpPr>
              <p:nvPr/>
            </p:nvSpPr>
            <p:spPr bwMode="auto">
              <a:xfrm>
                <a:off x="1946" y="2506"/>
                <a:ext cx="1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2" name="Line 119">
                <a:extLst>
                  <a:ext uri="{FF2B5EF4-FFF2-40B4-BE49-F238E27FC236}">
                    <a16:creationId xmlns:a16="http://schemas.microsoft.com/office/drawing/2014/main" id="{8885CAFF-CDFE-403A-AD13-5BD73C2BD565}"/>
                  </a:ext>
                </a:extLst>
              </p:cNvPr>
              <p:cNvSpPr>
                <a:spLocks noChangeShapeType="1"/>
              </p:cNvSpPr>
              <p:nvPr/>
            </p:nvSpPr>
            <p:spPr bwMode="auto">
              <a:xfrm>
                <a:off x="1956" y="2508"/>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3" name="Line 120">
                <a:extLst>
                  <a:ext uri="{FF2B5EF4-FFF2-40B4-BE49-F238E27FC236}">
                    <a16:creationId xmlns:a16="http://schemas.microsoft.com/office/drawing/2014/main" id="{94FC2562-ABC6-40E9-811E-941E94EA823F}"/>
                  </a:ext>
                </a:extLst>
              </p:cNvPr>
              <p:cNvSpPr>
                <a:spLocks noChangeShapeType="1"/>
              </p:cNvSpPr>
              <p:nvPr/>
            </p:nvSpPr>
            <p:spPr bwMode="auto">
              <a:xfrm flipV="1">
                <a:off x="1970" y="2508"/>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4" name="Line 121">
                <a:extLst>
                  <a:ext uri="{FF2B5EF4-FFF2-40B4-BE49-F238E27FC236}">
                    <a16:creationId xmlns:a16="http://schemas.microsoft.com/office/drawing/2014/main" id="{A82AEA62-D7A3-4F55-B997-5693CF8F4701}"/>
                  </a:ext>
                </a:extLst>
              </p:cNvPr>
              <p:cNvSpPr>
                <a:spLocks noChangeShapeType="1"/>
              </p:cNvSpPr>
              <p:nvPr/>
            </p:nvSpPr>
            <p:spPr bwMode="auto">
              <a:xfrm flipV="1">
                <a:off x="1984" y="2506"/>
                <a:ext cx="11"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5" name="Line 122">
                <a:extLst>
                  <a:ext uri="{FF2B5EF4-FFF2-40B4-BE49-F238E27FC236}">
                    <a16:creationId xmlns:a16="http://schemas.microsoft.com/office/drawing/2014/main" id="{F72FCFF3-58E9-4938-821D-A73180475E71}"/>
                  </a:ext>
                </a:extLst>
              </p:cNvPr>
              <p:cNvSpPr>
                <a:spLocks noChangeShapeType="1"/>
              </p:cNvSpPr>
              <p:nvPr/>
            </p:nvSpPr>
            <p:spPr bwMode="auto">
              <a:xfrm flipV="1">
                <a:off x="1995" y="2501"/>
                <a:ext cx="8"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6" name="Line 123">
                <a:extLst>
                  <a:ext uri="{FF2B5EF4-FFF2-40B4-BE49-F238E27FC236}">
                    <a16:creationId xmlns:a16="http://schemas.microsoft.com/office/drawing/2014/main" id="{129073B3-9A20-47CA-9D55-4EAC2B86AE93}"/>
                  </a:ext>
                </a:extLst>
              </p:cNvPr>
              <p:cNvSpPr>
                <a:spLocks noChangeShapeType="1"/>
              </p:cNvSpPr>
              <p:nvPr/>
            </p:nvSpPr>
            <p:spPr bwMode="auto">
              <a:xfrm flipV="1">
                <a:off x="2003" y="2498"/>
                <a:ext cx="2"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7" name="Line 124">
                <a:extLst>
                  <a:ext uri="{FF2B5EF4-FFF2-40B4-BE49-F238E27FC236}">
                    <a16:creationId xmlns:a16="http://schemas.microsoft.com/office/drawing/2014/main" id="{A23970E9-CFF9-41BF-8A88-25A62B1DF091}"/>
                  </a:ext>
                </a:extLst>
              </p:cNvPr>
              <p:cNvSpPr>
                <a:spLocks noChangeShapeType="1"/>
              </p:cNvSpPr>
              <p:nvPr/>
            </p:nvSpPr>
            <p:spPr bwMode="auto">
              <a:xfrm flipV="1">
                <a:off x="2005" y="2497"/>
                <a:ext cx="0"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8" name="Line 125">
                <a:extLst>
                  <a:ext uri="{FF2B5EF4-FFF2-40B4-BE49-F238E27FC236}">
                    <a16:creationId xmlns:a16="http://schemas.microsoft.com/office/drawing/2014/main" id="{F5E570B3-E953-4B16-BD29-66416C89F4A4}"/>
                  </a:ext>
                </a:extLst>
              </p:cNvPr>
              <p:cNvSpPr>
                <a:spLocks noChangeShapeType="1"/>
              </p:cNvSpPr>
              <p:nvPr/>
            </p:nvSpPr>
            <p:spPr bwMode="auto">
              <a:xfrm flipV="1">
                <a:off x="1820" y="2123"/>
                <a:ext cx="212" cy="20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89" name="Line 126">
                <a:extLst>
                  <a:ext uri="{FF2B5EF4-FFF2-40B4-BE49-F238E27FC236}">
                    <a16:creationId xmlns:a16="http://schemas.microsoft.com/office/drawing/2014/main" id="{22EBBB3D-DCB1-4CC8-8339-7E0B785D3DE7}"/>
                  </a:ext>
                </a:extLst>
              </p:cNvPr>
              <p:cNvSpPr>
                <a:spLocks noChangeShapeType="1"/>
              </p:cNvSpPr>
              <p:nvPr/>
            </p:nvSpPr>
            <p:spPr bwMode="auto">
              <a:xfrm>
                <a:off x="2032" y="2123"/>
                <a:ext cx="0" cy="6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0" name="Line 127">
                <a:extLst>
                  <a:ext uri="{FF2B5EF4-FFF2-40B4-BE49-F238E27FC236}">
                    <a16:creationId xmlns:a16="http://schemas.microsoft.com/office/drawing/2014/main" id="{F7FCFAD5-2F65-4A1C-B8E0-8A6314B37271}"/>
                  </a:ext>
                </a:extLst>
              </p:cNvPr>
              <p:cNvSpPr>
                <a:spLocks noChangeShapeType="1"/>
              </p:cNvSpPr>
              <p:nvPr/>
            </p:nvSpPr>
            <p:spPr bwMode="auto">
              <a:xfrm flipH="1">
                <a:off x="1820" y="2186"/>
                <a:ext cx="212" cy="21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1" name="Line 128">
                <a:extLst>
                  <a:ext uri="{FF2B5EF4-FFF2-40B4-BE49-F238E27FC236}">
                    <a16:creationId xmlns:a16="http://schemas.microsoft.com/office/drawing/2014/main" id="{EDAFAF5D-A237-40AC-A20D-CEB903512A48}"/>
                  </a:ext>
                </a:extLst>
              </p:cNvPr>
              <p:cNvSpPr>
                <a:spLocks noChangeShapeType="1"/>
              </p:cNvSpPr>
              <p:nvPr/>
            </p:nvSpPr>
            <p:spPr bwMode="auto">
              <a:xfrm flipV="1">
                <a:off x="1820" y="2323"/>
                <a:ext cx="0" cy="7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2" name="Line 129">
                <a:extLst>
                  <a:ext uri="{FF2B5EF4-FFF2-40B4-BE49-F238E27FC236}">
                    <a16:creationId xmlns:a16="http://schemas.microsoft.com/office/drawing/2014/main" id="{EB351BDE-B41F-4A01-A55E-54B19DB5034F}"/>
                  </a:ext>
                </a:extLst>
              </p:cNvPr>
              <p:cNvSpPr>
                <a:spLocks noChangeShapeType="1"/>
              </p:cNvSpPr>
              <p:nvPr/>
            </p:nvSpPr>
            <p:spPr bwMode="auto">
              <a:xfrm flipV="1">
                <a:off x="1499" y="2261"/>
                <a:ext cx="68"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3" name="Line 130">
                <a:extLst>
                  <a:ext uri="{FF2B5EF4-FFF2-40B4-BE49-F238E27FC236}">
                    <a16:creationId xmlns:a16="http://schemas.microsoft.com/office/drawing/2014/main" id="{EE07442F-4843-4C88-8BED-01F911C969E1}"/>
                  </a:ext>
                </a:extLst>
              </p:cNvPr>
              <p:cNvSpPr>
                <a:spLocks noChangeShapeType="1"/>
              </p:cNvSpPr>
              <p:nvPr/>
            </p:nvSpPr>
            <p:spPr bwMode="auto">
              <a:xfrm flipV="1">
                <a:off x="1567" y="2257"/>
                <a:ext cx="68"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4" name="Line 131">
                <a:extLst>
                  <a:ext uri="{FF2B5EF4-FFF2-40B4-BE49-F238E27FC236}">
                    <a16:creationId xmlns:a16="http://schemas.microsoft.com/office/drawing/2014/main" id="{2C833AC8-BD3E-4F27-A628-4DC44521AAC0}"/>
                  </a:ext>
                </a:extLst>
              </p:cNvPr>
              <p:cNvSpPr>
                <a:spLocks noChangeShapeType="1"/>
              </p:cNvSpPr>
              <p:nvPr/>
            </p:nvSpPr>
            <p:spPr bwMode="auto">
              <a:xfrm flipV="1">
                <a:off x="1635" y="2249"/>
                <a:ext cx="69"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5" name="Line 132">
                <a:extLst>
                  <a:ext uri="{FF2B5EF4-FFF2-40B4-BE49-F238E27FC236}">
                    <a16:creationId xmlns:a16="http://schemas.microsoft.com/office/drawing/2014/main" id="{DC18ADF5-20DB-4889-B0B1-A0A05CFBC534}"/>
                  </a:ext>
                </a:extLst>
              </p:cNvPr>
              <p:cNvSpPr>
                <a:spLocks noChangeShapeType="1"/>
              </p:cNvSpPr>
              <p:nvPr/>
            </p:nvSpPr>
            <p:spPr bwMode="auto">
              <a:xfrm flipV="1">
                <a:off x="1704" y="2239"/>
                <a:ext cx="67" cy="1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6" name="Line 133">
                <a:extLst>
                  <a:ext uri="{FF2B5EF4-FFF2-40B4-BE49-F238E27FC236}">
                    <a16:creationId xmlns:a16="http://schemas.microsoft.com/office/drawing/2014/main" id="{00A86F8F-BC95-48A2-AB81-6C361C9A7A3F}"/>
                  </a:ext>
                </a:extLst>
              </p:cNvPr>
              <p:cNvSpPr>
                <a:spLocks noChangeShapeType="1"/>
              </p:cNvSpPr>
              <p:nvPr/>
            </p:nvSpPr>
            <p:spPr bwMode="auto">
              <a:xfrm flipV="1">
                <a:off x="1771" y="2225"/>
                <a:ext cx="67" cy="1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7" name="Line 134">
                <a:extLst>
                  <a:ext uri="{FF2B5EF4-FFF2-40B4-BE49-F238E27FC236}">
                    <a16:creationId xmlns:a16="http://schemas.microsoft.com/office/drawing/2014/main" id="{E2A931A1-DE2E-4AD9-869A-43F2119B5658}"/>
                  </a:ext>
                </a:extLst>
              </p:cNvPr>
              <p:cNvSpPr>
                <a:spLocks noChangeShapeType="1"/>
              </p:cNvSpPr>
              <p:nvPr/>
            </p:nvSpPr>
            <p:spPr bwMode="auto">
              <a:xfrm flipV="1">
                <a:off x="1838" y="2208"/>
                <a:ext cx="66" cy="1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8" name="Line 135">
                <a:extLst>
                  <a:ext uri="{FF2B5EF4-FFF2-40B4-BE49-F238E27FC236}">
                    <a16:creationId xmlns:a16="http://schemas.microsoft.com/office/drawing/2014/main" id="{24BA4742-28BA-46A9-BCCA-97E7A16A0808}"/>
                  </a:ext>
                </a:extLst>
              </p:cNvPr>
              <p:cNvSpPr>
                <a:spLocks noChangeShapeType="1"/>
              </p:cNvSpPr>
              <p:nvPr/>
            </p:nvSpPr>
            <p:spPr bwMode="auto">
              <a:xfrm flipV="1">
                <a:off x="1360" y="2408"/>
                <a:ext cx="36"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599" name="Line 136">
                <a:extLst>
                  <a:ext uri="{FF2B5EF4-FFF2-40B4-BE49-F238E27FC236}">
                    <a16:creationId xmlns:a16="http://schemas.microsoft.com/office/drawing/2014/main" id="{951AD375-D780-48E6-B9DE-2DFC06ECD90B}"/>
                  </a:ext>
                </a:extLst>
              </p:cNvPr>
              <p:cNvSpPr>
                <a:spLocks noChangeShapeType="1"/>
              </p:cNvSpPr>
              <p:nvPr/>
            </p:nvSpPr>
            <p:spPr bwMode="auto">
              <a:xfrm flipV="1">
                <a:off x="1396" y="2407"/>
                <a:ext cx="36"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0" name="Line 137">
                <a:extLst>
                  <a:ext uri="{FF2B5EF4-FFF2-40B4-BE49-F238E27FC236}">
                    <a16:creationId xmlns:a16="http://schemas.microsoft.com/office/drawing/2014/main" id="{51F1AD1B-0F4D-479B-AF9C-561776C0CE22}"/>
                  </a:ext>
                </a:extLst>
              </p:cNvPr>
              <p:cNvSpPr>
                <a:spLocks noChangeShapeType="1"/>
              </p:cNvSpPr>
              <p:nvPr/>
            </p:nvSpPr>
            <p:spPr bwMode="auto">
              <a:xfrm flipV="1">
                <a:off x="1432" y="2405"/>
                <a:ext cx="36"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1" name="Line 138">
                <a:extLst>
                  <a:ext uri="{FF2B5EF4-FFF2-40B4-BE49-F238E27FC236}">
                    <a16:creationId xmlns:a16="http://schemas.microsoft.com/office/drawing/2014/main" id="{3C54003C-DAF0-4947-A0D0-C1AF99C0C368}"/>
                  </a:ext>
                </a:extLst>
              </p:cNvPr>
              <p:cNvSpPr>
                <a:spLocks noChangeShapeType="1"/>
              </p:cNvSpPr>
              <p:nvPr/>
            </p:nvSpPr>
            <p:spPr bwMode="auto">
              <a:xfrm flipV="1">
                <a:off x="1468" y="2402"/>
                <a:ext cx="35"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2" name="Line 139">
                <a:extLst>
                  <a:ext uri="{FF2B5EF4-FFF2-40B4-BE49-F238E27FC236}">
                    <a16:creationId xmlns:a16="http://schemas.microsoft.com/office/drawing/2014/main" id="{233C348F-A16E-4E39-8A83-47F208E963BC}"/>
                  </a:ext>
                </a:extLst>
              </p:cNvPr>
              <p:cNvSpPr>
                <a:spLocks noChangeShapeType="1"/>
              </p:cNvSpPr>
              <p:nvPr/>
            </p:nvSpPr>
            <p:spPr bwMode="auto">
              <a:xfrm flipV="1">
                <a:off x="1503" y="2399"/>
                <a:ext cx="36"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3" name="Line 140">
                <a:extLst>
                  <a:ext uri="{FF2B5EF4-FFF2-40B4-BE49-F238E27FC236}">
                    <a16:creationId xmlns:a16="http://schemas.microsoft.com/office/drawing/2014/main" id="{1C5340D3-E9BA-4FFE-ADCD-0C34EE2CFF5F}"/>
                  </a:ext>
                </a:extLst>
              </p:cNvPr>
              <p:cNvSpPr>
                <a:spLocks noChangeShapeType="1"/>
              </p:cNvSpPr>
              <p:nvPr/>
            </p:nvSpPr>
            <p:spPr bwMode="auto">
              <a:xfrm flipV="1">
                <a:off x="1539" y="2394"/>
                <a:ext cx="36"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4" name="Line 141">
                <a:extLst>
                  <a:ext uri="{FF2B5EF4-FFF2-40B4-BE49-F238E27FC236}">
                    <a16:creationId xmlns:a16="http://schemas.microsoft.com/office/drawing/2014/main" id="{E92DF365-5232-45C4-B6C7-7323F370ECE1}"/>
                  </a:ext>
                </a:extLst>
              </p:cNvPr>
              <p:cNvSpPr>
                <a:spLocks noChangeShapeType="1"/>
              </p:cNvSpPr>
              <p:nvPr/>
            </p:nvSpPr>
            <p:spPr bwMode="auto">
              <a:xfrm flipV="1">
                <a:off x="1575" y="2388"/>
                <a:ext cx="35"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5" name="Line 142">
                <a:extLst>
                  <a:ext uri="{FF2B5EF4-FFF2-40B4-BE49-F238E27FC236}">
                    <a16:creationId xmlns:a16="http://schemas.microsoft.com/office/drawing/2014/main" id="{E45217D4-04ED-4EC8-8BA4-8713E4B2A135}"/>
                  </a:ext>
                </a:extLst>
              </p:cNvPr>
              <p:cNvSpPr>
                <a:spLocks noChangeShapeType="1"/>
              </p:cNvSpPr>
              <p:nvPr/>
            </p:nvSpPr>
            <p:spPr bwMode="auto">
              <a:xfrm flipV="1">
                <a:off x="1610" y="2382"/>
                <a:ext cx="36"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6" name="Line 143">
                <a:extLst>
                  <a:ext uri="{FF2B5EF4-FFF2-40B4-BE49-F238E27FC236}">
                    <a16:creationId xmlns:a16="http://schemas.microsoft.com/office/drawing/2014/main" id="{0D64B587-99D1-4867-B385-70F2C90CDBFC}"/>
                  </a:ext>
                </a:extLst>
              </p:cNvPr>
              <p:cNvSpPr>
                <a:spLocks noChangeShapeType="1"/>
              </p:cNvSpPr>
              <p:nvPr/>
            </p:nvSpPr>
            <p:spPr bwMode="auto">
              <a:xfrm flipV="1">
                <a:off x="1646" y="2375"/>
                <a:ext cx="35" cy="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7" name="Line 144">
                <a:extLst>
                  <a:ext uri="{FF2B5EF4-FFF2-40B4-BE49-F238E27FC236}">
                    <a16:creationId xmlns:a16="http://schemas.microsoft.com/office/drawing/2014/main" id="{256B8E05-5A6C-4195-BCE4-AB917F8C749B}"/>
                  </a:ext>
                </a:extLst>
              </p:cNvPr>
              <p:cNvSpPr>
                <a:spLocks noChangeShapeType="1"/>
              </p:cNvSpPr>
              <p:nvPr/>
            </p:nvSpPr>
            <p:spPr bwMode="auto">
              <a:xfrm flipV="1">
                <a:off x="1681" y="2367"/>
                <a:ext cx="35"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8" name="Line 145">
                <a:extLst>
                  <a:ext uri="{FF2B5EF4-FFF2-40B4-BE49-F238E27FC236}">
                    <a16:creationId xmlns:a16="http://schemas.microsoft.com/office/drawing/2014/main" id="{CCD47DD1-CFD5-4039-9F5D-0D2D08D4C206}"/>
                  </a:ext>
                </a:extLst>
              </p:cNvPr>
              <p:cNvSpPr>
                <a:spLocks noChangeShapeType="1"/>
              </p:cNvSpPr>
              <p:nvPr/>
            </p:nvSpPr>
            <p:spPr bwMode="auto">
              <a:xfrm flipV="1">
                <a:off x="1716" y="2358"/>
                <a:ext cx="35" cy="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09" name="Line 146">
                <a:extLst>
                  <a:ext uri="{FF2B5EF4-FFF2-40B4-BE49-F238E27FC236}">
                    <a16:creationId xmlns:a16="http://schemas.microsoft.com/office/drawing/2014/main" id="{B7A51EDD-A40C-4828-AFDB-5A34DBB23521}"/>
                  </a:ext>
                </a:extLst>
              </p:cNvPr>
              <p:cNvSpPr>
                <a:spLocks noChangeShapeType="1"/>
              </p:cNvSpPr>
              <p:nvPr/>
            </p:nvSpPr>
            <p:spPr bwMode="auto">
              <a:xfrm flipV="1">
                <a:off x="1751" y="2348"/>
                <a:ext cx="34" cy="1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0" name="Line 147">
                <a:extLst>
                  <a:ext uri="{FF2B5EF4-FFF2-40B4-BE49-F238E27FC236}">
                    <a16:creationId xmlns:a16="http://schemas.microsoft.com/office/drawing/2014/main" id="{4EE716A0-8FE4-4018-A96F-6FA996A134E3}"/>
                  </a:ext>
                </a:extLst>
              </p:cNvPr>
              <p:cNvSpPr>
                <a:spLocks noChangeShapeType="1"/>
              </p:cNvSpPr>
              <p:nvPr/>
            </p:nvSpPr>
            <p:spPr bwMode="auto">
              <a:xfrm flipV="1">
                <a:off x="1785" y="2338"/>
                <a:ext cx="35" cy="1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1" name="Line 148">
                <a:extLst>
                  <a:ext uri="{FF2B5EF4-FFF2-40B4-BE49-F238E27FC236}">
                    <a16:creationId xmlns:a16="http://schemas.microsoft.com/office/drawing/2014/main" id="{EFA920B9-9252-4A4E-BF4A-2AE402B62507}"/>
                  </a:ext>
                </a:extLst>
              </p:cNvPr>
              <p:cNvSpPr>
                <a:spLocks noChangeShapeType="1"/>
              </p:cNvSpPr>
              <p:nvPr/>
            </p:nvSpPr>
            <p:spPr bwMode="auto">
              <a:xfrm flipV="1">
                <a:off x="1418" y="2335"/>
                <a:ext cx="36"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2" name="Line 149">
                <a:extLst>
                  <a:ext uri="{FF2B5EF4-FFF2-40B4-BE49-F238E27FC236}">
                    <a16:creationId xmlns:a16="http://schemas.microsoft.com/office/drawing/2014/main" id="{10C114A7-6863-4ADB-9CD1-2AB785981222}"/>
                  </a:ext>
                </a:extLst>
              </p:cNvPr>
              <p:cNvSpPr>
                <a:spLocks noChangeShapeType="1"/>
              </p:cNvSpPr>
              <p:nvPr/>
            </p:nvSpPr>
            <p:spPr bwMode="auto">
              <a:xfrm flipV="1">
                <a:off x="1454" y="2334"/>
                <a:ext cx="36"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3" name="Line 150">
                <a:extLst>
                  <a:ext uri="{FF2B5EF4-FFF2-40B4-BE49-F238E27FC236}">
                    <a16:creationId xmlns:a16="http://schemas.microsoft.com/office/drawing/2014/main" id="{DD0EF217-D8DA-4B00-BE14-86FEAEBF6606}"/>
                  </a:ext>
                </a:extLst>
              </p:cNvPr>
              <p:cNvSpPr>
                <a:spLocks noChangeShapeType="1"/>
              </p:cNvSpPr>
              <p:nvPr/>
            </p:nvSpPr>
            <p:spPr bwMode="auto">
              <a:xfrm flipV="1">
                <a:off x="1490" y="2332"/>
                <a:ext cx="37"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4" name="Line 151">
                <a:extLst>
                  <a:ext uri="{FF2B5EF4-FFF2-40B4-BE49-F238E27FC236}">
                    <a16:creationId xmlns:a16="http://schemas.microsoft.com/office/drawing/2014/main" id="{F391B1E4-2DDF-4163-821E-4B53ECE6E05E}"/>
                  </a:ext>
                </a:extLst>
              </p:cNvPr>
              <p:cNvSpPr>
                <a:spLocks noChangeShapeType="1"/>
              </p:cNvSpPr>
              <p:nvPr/>
            </p:nvSpPr>
            <p:spPr bwMode="auto">
              <a:xfrm flipV="1">
                <a:off x="1527" y="2329"/>
                <a:ext cx="36"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5" name="Line 152">
                <a:extLst>
                  <a:ext uri="{FF2B5EF4-FFF2-40B4-BE49-F238E27FC236}">
                    <a16:creationId xmlns:a16="http://schemas.microsoft.com/office/drawing/2014/main" id="{B0CA59AB-4DFF-4049-AF27-49461666A4F3}"/>
                  </a:ext>
                </a:extLst>
              </p:cNvPr>
              <p:cNvSpPr>
                <a:spLocks noChangeShapeType="1"/>
              </p:cNvSpPr>
              <p:nvPr/>
            </p:nvSpPr>
            <p:spPr bwMode="auto">
              <a:xfrm flipV="1">
                <a:off x="1563" y="2325"/>
                <a:ext cx="36"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6" name="Line 153">
                <a:extLst>
                  <a:ext uri="{FF2B5EF4-FFF2-40B4-BE49-F238E27FC236}">
                    <a16:creationId xmlns:a16="http://schemas.microsoft.com/office/drawing/2014/main" id="{D1E082D8-3BFA-4611-8751-D49F284BA95D}"/>
                  </a:ext>
                </a:extLst>
              </p:cNvPr>
              <p:cNvSpPr>
                <a:spLocks noChangeShapeType="1"/>
              </p:cNvSpPr>
              <p:nvPr/>
            </p:nvSpPr>
            <p:spPr bwMode="auto">
              <a:xfrm flipV="1">
                <a:off x="1599" y="2321"/>
                <a:ext cx="36"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7" name="Line 154">
                <a:extLst>
                  <a:ext uri="{FF2B5EF4-FFF2-40B4-BE49-F238E27FC236}">
                    <a16:creationId xmlns:a16="http://schemas.microsoft.com/office/drawing/2014/main" id="{110B2816-F456-4EF2-A672-0C6DAC115C56}"/>
                  </a:ext>
                </a:extLst>
              </p:cNvPr>
              <p:cNvSpPr>
                <a:spLocks noChangeShapeType="1"/>
              </p:cNvSpPr>
              <p:nvPr/>
            </p:nvSpPr>
            <p:spPr bwMode="auto">
              <a:xfrm flipV="1">
                <a:off x="1635" y="2315"/>
                <a:ext cx="36"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8" name="Line 155">
                <a:extLst>
                  <a:ext uri="{FF2B5EF4-FFF2-40B4-BE49-F238E27FC236}">
                    <a16:creationId xmlns:a16="http://schemas.microsoft.com/office/drawing/2014/main" id="{EE6EE466-34DE-4923-835A-9CE4C4FABBA1}"/>
                  </a:ext>
                </a:extLst>
              </p:cNvPr>
              <p:cNvSpPr>
                <a:spLocks noChangeShapeType="1"/>
              </p:cNvSpPr>
              <p:nvPr/>
            </p:nvSpPr>
            <p:spPr bwMode="auto">
              <a:xfrm flipV="1">
                <a:off x="1671" y="2308"/>
                <a:ext cx="36" cy="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19" name="Line 156">
                <a:extLst>
                  <a:ext uri="{FF2B5EF4-FFF2-40B4-BE49-F238E27FC236}">
                    <a16:creationId xmlns:a16="http://schemas.microsoft.com/office/drawing/2014/main" id="{6243FB8B-EB51-4940-BD4B-EADF04789AAC}"/>
                  </a:ext>
                </a:extLst>
              </p:cNvPr>
              <p:cNvSpPr>
                <a:spLocks noChangeShapeType="1"/>
              </p:cNvSpPr>
              <p:nvPr/>
            </p:nvSpPr>
            <p:spPr bwMode="auto">
              <a:xfrm flipV="1">
                <a:off x="1707" y="2301"/>
                <a:ext cx="36" cy="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0" name="Line 157">
                <a:extLst>
                  <a:ext uri="{FF2B5EF4-FFF2-40B4-BE49-F238E27FC236}">
                    <a16:creationId xmlns:a16="http://schemas.microsoft.com/office/drawing/2014/main" id="{0268AD00-795A-4265-AF7D-301AE5278932}"/>
                  </a:ext>
                </a:extLst>
              </p:cNvPr>
              <p:cNvSpPr>
                <a:spLocks noChangeShapeType="1"/>
              </p:cNvSpPr>
              <p:nvPr/>
            </p:nvSpPr>
            <p:spPr bwMode="auto">
              <a:xfrm flipV="1">
                <a:off x="1743" y="2293"/>
                <a:ext cx="35" cy="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1" name="Line 158">
                <a:extLst>
                  <a:ext uri="{FF2B5EF4-FFF2-40B4-BE49-F238E27FC236}">
                    <a16:creationId xmlns:a16="http://schemas.microsoft.com/office/drawing/2014/main" id="{6D278C2E-7821-4DB7-AF18-8F2BF16D9E37}"/>
                  </a:ext>
                </a:extLst>
              </p:cNvPr>
              <p:cNvSpPr>
                <a:spLocks noChangeShapeType="1"/>
              </p:cNvSpPr>
              <p:nvPr/>
            </p:nvSpPr>
            <p:spPr bwMode="auto">
              <a:xfrm flipV="1">
                <a:off x="1778" y="2284"/>
                <a:ext cx="35" cy="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2" name="Line 159">
                <a:extLst>
                  <a:ext uri="{FF2B5EF4-FFF2-40B4-BE49-F238E27FC236}">
                    <a16:creationId xmlns:a16="http://schemas.microsoft.com/office/drawing/2014/main" id="{F95598C0-CBD2-4B7B-A72E-16B2669CDCA0}"/>
                  </a:ext>
                </a:extLst>
              </p:cNvPr>
              <p:cNvSpPr>
                <a:spLocks noChangeShapeType="1"/>
              </p:cNvSpPr>
              <p:nvPr/>
            </p:nvSpPr>
            <p:spPr bwMode="auto">
              <a:xfrm flipV="1">
                <a:off x="1813" y="2274"/>
                <a:ext cx="36" cy="1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3" name="Line 160">
                <a:extLst>
                  <a:ext uri="{FF2B5EF4-FFF2-40B4-BE49-F238E27FC236}">
                    <a16:creationId xmlns:a16="http://schemas.microsoft.com/office/drawing/2014/main" id="{A6C8A403-DB92-47DE-AE0E-C359AC76A256}"/>
                  </a:ext>
                </a:extLst>
              </p:cNvPr>
              <p:cNvSpPr>
                <a:spLocks noChangeShapeType="1"/>
              </p:cNvSpPr>
              <p:nvPr/>
            </p:nvSpPr>
            <p:spPr bwMode="auto">
              <a:xfrm flipV="1">
                <a:off x="1849" y="2263"/>
                <a:ext cx="34" cy="1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4" name="Rectangle 161">
                <a:extLst>
                  <a:ext uri="{FF2B5EF4-FFF2-40B4-BE49-F238E27FC236}">
                    <a16:creationId xmlns:a16="http://schemas.microsoft.com/office/drawing/2014/main" id="{57D07A37-C68C-4FBD-A319-4A68DD61967A}"/>
                  </a:ext>
                </a:extLst>
              </p:cNvPr>
              <p:cNvSpPr>
                <a:spLocks noChangeArrowheads="1"/>
              </p:cNvSpPr>
              <p:nvPr/>
            </p:nvSpPr>
            <p:spPr bwMode="auto">
              <a:xfrm>
                <a:off x="1902" y="2313"/>
                <a:ext cx="5" cy="10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5" name="Rectangle 162">
                <a:extLst>
                  <a:ext uri="{FF2B5EF4-FFF2-40B4-BE49-F238E27FC236}">
                    <a16:creationId xmlns:a16="http://schemas.microsoft.com/office/drawing/2014/main" id="{970B622F-3E46-46D2-B1E1-214F4FB13D94}"/>
                  </a:ext>
                </a:extLst>
              </p:cNvPr>
              <p:cNvSpPr>
                <a:spLocks noChangeArrowheads="1"/>
              </p:cNvSpPr>
              <p:nvPr/>
            </p:nvSpPr>
            <p:spPr bwMode="auto">
              <a:xfrm>
                <a:off x="1944" y="2271"/>
                <a:ext cx="6" cy="14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6" name="Line 163">
                <a:extLst>
                  <a:ext uri="{FF2B5EF4-FFF2-40B4-BE49-F238E27FC236}">
                    <a16:creationId xmlns:a16="http://schemas.microsoft.com/office/drawing/2014/main" id="{15350F88-B7F1-4BB4-B413-0757BFF4BC91}"/>
                  </a:ext>
                </a:extLst>
              </p:cNvPr>
              <p:cNvSpPr>
                <a:spLocks noChangeShapeType="1"/>
              </p:cNvSpPr>
              <p:nvPr/>
            </p:nvSpPr>
            <p:spPr bwMode="auto">
              <a:xfrm>
                <a:off x="1934" y="2424"/>
                <a:ext cx="2" cy="7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7" name="Line 164">
                <a:extLst>
                  <a:ext uri="{FF2B5EF4-FFF2-40B4-BE49-F238E27FC236}">
                    <a16:creationId xmlns:a16="http://schemas.microsoft.com/office/drawing/2014/main" id="{6CA87B15-22CD-443D-B69D-3C5819321476}"/>
                  </a:ext>
                </a:extLst>
              </p:cNvPr>
              <p:cNvSpPr>
                <a:spLocks noChangeShapeType="1"/>
              </p:cNvSpPr>
              <p:nvPr/>
            </p:nvSpPr>
            <p:spPr bwMode="auto">
              <a:xfrm>
                <a:off x="1850" y="2424"/>
                <a:ext cx="1" cy="7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8" name="Line 165">
                <a:extLst>
                  <a:ext uri="{FF2B5EF4-FFF2-40B4-BE49-F238E27FC236}">
                    <a16:creationId xmlns:a16="http://schemas.microsoft.com/office/drawing/2014/main" id="{0DD2BA5B-A53E-4F8A-A08A-FE2EE94D5865}"/>
                  </a:ext>
                </a:extLst>
              </p:cNvPr>
              <p:cNvSpPr>
                <a:spLocks noChangeShapeType="1"/>
              </p:cNvSpPr>
              <p:nvPr/>
            </p:nvSpPr>
            <p:spPr bwMode="auto">
              <a:xfrm>
                <a:off x="1919" y="2424"/>
                <a:ext cx="1" cy="7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29" name="Line 166">
                <a:extLst>
                  <a:ext uri="{FF2B5EF4-FFF2-40B4-BE49-F238E27FC236}">
                    <a16:creationId xmlns:a16="http://schemas.microsoft.com/office/drawing/2014/main" id="{B713238B-86CD-446F-9DC8-883D0CA743CB}"/>
                  </a:ext>
                </a:extLst>
              </p:cNvPr>
              <p:cNvSpPr>
                <a:spLocks noChangeShapeType="1"/>
              </p:cNvSpPr>
              <p:nvPr/>
            </p:nvSpPr>
            <p:spPr bwMode="auto">
              <a:xfrm>
                <a:off x="1851" y="2498"/>
                <a:ext cx="2"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0" name="Line 167">
                <a:extLst>
                  <a:ext uri="{FF2B5EF4-FFF2-40B4-BE49-F238E27FC236}">
                    <a16:creationId xmlns:a16="http://schemas.microsoft.com/office/drawing/2014/main" id="{2082108D-C663-42E5-98C4-BAFB361C675E}"/>
                  </a:ext>
                </a:extLst>
              </p:cNvPr>
              <p:cNvSpPr>
                <a:spLocks noChangeShapeType="1"/>
              </p:cNvSpPr>
              <p:nvPr/>
            </p:nvSpPr>
            <p:spPr bwMode="auto">
              <a:xfrm>
                <a:off x="1853" y="2501"/>
                <a:ext cx="8"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1" name="Line 168">
                <a:extLst>
                  <a:ext uri="{FF2B5EF4-FFF2-40B4-BE49-F238E27FC236}">
                    <a16:creationId xmlns:a16="http://schemas.microsoft.com/office/drawing/2014/main" id="{48B9A2A3-881E-48AF-98BA-F2B5D9BAC35C}"/>
                  </a:ext>
                </a:extLst>
              </p:cNvPr>
              <p:cNvSpPr>
                <a:spLocks noChangeShapeType="1"/>
              </p:cNvSpPr>
              <p:nvPr/>
            </p:nvSpPr>
            <p:spPr bwMode="auto">
              <a:xfrm>
                <a:off x="1861" y="2506"/>
                <a:ext cx="1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2" name="Line 169">
                <a:extLst>
                  <a:ext uri="{FF2B5EF4-FFF2-40B4-BE49-F238E27FC236}">
                    <a16:creationId xmlns:a16="http://schemas.microsoft.com/office/drawing/2014/main" id="{D460BF97-E7D7-4B6A-852C-50911D4C8FAC}"/>
                  </a:ext>
                </a:extLst>
              </p:cNvPr>
              <p:cNvSpPr>
                <a:spLocks noChangeShapeType="1"/>
              </p:cNvSpPr>
              <p:nvPr/>
            </p:nvSpPr>
            <p:spPr bwMode="auto">
              <a:xfrm>
                <a:off x="1871" y="2508"/>
                <a:ext cx="15"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3" name="Line 170">
                <a:extLst>
                  <a:ext uri="{FF2B5EF4-FFF2-40B4-BE49-F238E27FC236}">
                    <a16:creationId xmlns:a16="http://schemas.microsoft.com/office/drawing/2014/main" id="{732B7EB7-7CE2-48D2-9D04-36D961954B90}"/>
                  </a:ext>
                </a:extLst>
              </p:cNvPr>
              <p:cNvSpPr>
                <a:spLocks noChangeShapeType="1"/>
              </p:cNvSpPr>
              <p:nvPr/>
            </p:nvSpPr>
            <p:spPr bwMode="auto">
              <a:xfrm flipV="1">
                <a:off x="1886" y="2508"/>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4" name="Line 171">
                <a:extLst>
                  <a:ext uri="{FF2B5EF4-FFF2-40B4-BE49-F238E27FC236}">
                    <a16:creationId xmlns:a16="http://schemas.microsoft.com/office/drawing/2014/main" id="{011AD584-08B5-48CA-8479-926001C92C49}"/>
                  </a:ext>
                </a:extLst>
              </p:cNvPr>
              <p:cNvSpPr>
                <a:spLocks noChangeShapeType="1"/>
              </p:cNvSpPr>
              <p:nvPr/>
            </p:nvSpPr>
            <p:spPr bwMode="auto">
              <a:xfrm flipV="1">
                <a:off x="1900" y="2506"/>
                <a:ext cx="1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5" name="Line 172">
                <a:extLst>
                  <a:ext uri="{FF2B5EF4-FFF2-40B4-BE49-F238E27FC236}">
                    <a16:creationId xmlns:a16="http://schemas.microsoft.com/office/drawing/2014/main" id="{52747E92-58E7-4C9B-BF30-0E16913195E5}"/>
                  </a:ext>
                </a:extLst>
              </p:cNvPr>
              <p:cNvSpPr>
                <a:spLocks noChangeShapeType="1"/>
              </p:cNvSpPr>
              <p:nvPr/>
            </p:nvSpPr>
            <p:spPr bwMode="auto">
              <a:xfrm flipV="1">
                <a:off x="1910" y="2501"/>
                <a:ext cx="8"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6" name="Line 173">
                <a:extLst>
                  <a:ext uri="{FF2B5EF4-FFF2-40B4-BE49-F238E27FC236}">
                    <a16:creationId xmlns:a16="http://schemas.microsoft.com/office/drawing/2014/main" id="{7737985E-7720-4047-B342-EA984D7D2E8A}"/>
                  </a:ext>
                </a:extLst>
              </p:cNvPr>
              <p:cNvSpPr>
                <a:spLocks noChangeShapeType="1"/>
              </p:cNvSpPr>
              <p:nvPr/>
            </p:nvSpPr>
            <p:spPr bwMode="auto">
              <a:xfrm flipV="1">
                <a:off x="1918" y="2498"/>
                <a:ext cx="2"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7" name="Line 174">
                <a:extLst>
                  <a:ext uri="{FF2B5EF4-FFF2-40B4-BE49-F238E27FC236}">
                    <a16:creationId xmlns:a16="http://schemas.microsoft.com/office/drawing/2014/main" id="{DC2A65DB-6D95-432E-8C49-95F4F33F2A2A}"/>
                  </a:ext>
                </a:extLst>
              </p:cNvPr>
              <p:cNvSpPr>
                <a:spLocks noChangeShapeType="1"/>
              </p:cNvSpPr>
              <p:nvPr/>
            </p:nvSpPr>
            <p:spPr bwMode="auto">
              <a:xfrm flipV="1">
                <a:off x="1920" y="2497"/>
                <a:ext cx="0"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8" name="Line 175">
                <a:extLst>
                  <a:ext uri="{FF2B5EF4-FFF2-40B4-BE49-F238E27FC236}">
                    <a16:creationId xmlns:a16="http://schemas.microsoft.com/office/drawing/2014/main" id="{F26AF1BB-321B-470A-9BD7-F78BF8CB0FCF}"/>
                  </a:ext>
                </a:extLst>
              </p:cNvPr>
              <p:cNvSpPr>
                <a:spLocks noChangeShapeType="1"/>
              </p:cNvSpPr>
              <p:nvPr/>
            </p:nvSpPr>
            <p:spPr bwMode="auto">
              <a:xfrm>
                <a:off x="1831" y="2386"/>
                <a:ext cx="3"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39" name="Line 176">
                <a:extLst>
                  <a:ext uri="{FF2B5EF4-FFF2-40B4-BE49-F238E27FC236}">
                    <a16:creationId xmlns:a16="http://schemas.microsoft.com/office/drawing/2014/main" id="{1BBEE77B-7E41-4F2C-8EAA-93F23F361359}"/>
                  </a:ext>
                </a:extLst>
              </p:cNvPr>
              <p:cNvSpPr>
                <a:spLocks noChangeShapeType="1"/>
              </p:cNvSpPr>
              <p:nvPr/>
            </p:nvSpPr>
            <p:spPr bwMode="auto">
              <a:xfrm>
                <a:off x="1834" y="2392"/>
                <a:ext cx="3"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0" name="Line 177">
                <a:extLst>
                  <a:ext uri="{FF2B5EF4-FFF2-40B4-BE49-F238E27FC236}">
                    <a16:creationId xmlns:a16="http://schemas.microsoft.com/office/drawing/2014/main" id="{036E8D90-67BA-4BC8-A439-447A1D2F1F05}"/>
                  </a:ext>
                </a:extLst>
              </p:cNvPr>
              <p:cNvSpPr>
                <a:spLocks noChangeShapeType="1"/>
              </p:cNvSpPr>
              <p:nvPr/>
            </p:nvSpPr>
            <p:spPr bwMode="auto">
              <a:xfrm>
                <a:off x="1837" y="2398"/>
                <a:ext cx="3" cy="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1" name="Line 178">
                <a:extLst>
                  <a:ext uri="{FF2B5EF4-FFF2-40B4-BE49-F238E27FC236}">
                    <a16:creationId xmlns:a16="http://schemas.microsoft.com/office/drawing/2014/main" id="{2758D086-35C7-4DDF-AE6B-A5C5C71C2B96}"/>
                  </a:ext>
                </a:extLst>
              </p:cNvPr>
              <p:cNvSpPr>
                <a:spLocks noChangeShapeType="1"/>
              </p:cNvSpPr>
              <p:nvPr/>
            </p:nvSpPr>
            <p:spPr bwMode="auto">
              <a:xfrm>
                <a:off x="1840" y="2404"/>
                <a:ext cx="5"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2" name="Line 179">
                <a:extLst>
                  <a:ext uri="{FF2B5EF4-FFF2-40B4-BE49-F238E27FC236}">
                    <a16:creationId xmlns:a16="http://schemas.microsoft.com/office/drawing/2014/main" id="{C5F8BF5F-1E85-483F-9A0A-C701110B6818}"/>
                  </a:ext>
                </a:extLst>
              </p:cNvPr>
              <p:cNvSpPr>
                <a:spLocks noChangeShapeType="1"/>
              </p:cNvSpPr>
              <p:nvPr/>
            </p:nvSpPr>
            <p:spPr bwMode="auto">
              <a:xfrm>
                <a:off x="1845" y="2409"/>
                <a:ext cx="5"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3" name="Line 180">
                <a:extLst>
                  <a:ext uri="{FF2B5EF4-FFF2-40B4-BE49-F238E27FC236}">
                    <a16:creationId xmlns:a16="http://schemas.microsoft.com/office/drawing/2014/main" id="{F003DCE5-7CFB-4C51-8CFE-0D53233B1276}"/>
                  </a:ext>
                </a:extLst>
              </p:cNvPr>
              <p:cNvSpPr>
                <a:spLocks noChangeShapeType="1"/>
              </p:cNvSpPr>
              <p:nvPr/>
            </p:nvSpPr>
            <p:spPr bwMode="auto">
              <a:xfrm>
                <a:off x="1850" y="2413"/>
                <a:ext cx="5"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4" name="Line 181">
                <a:extLst>
                  <a:ext uri="{FF2B5EF4-FFF2-40B4-BE49-F238E27FC236}">
                    <a16:creationId xmlns:a16="http://schemas.microsoft.com/office/drawing/2014/main" id="{E765BC8D-C4C6-496B-8E90-81AA77B9467F}"/>
                  </a:ext>
                </a:extLst>
              </p:cNvPr>
              <p:cNvSpPr>
                <a:spLocks noChangeShapeType="1"/>
              </p:cNvSpPr>
              <p:nvPr/>
            </p:nvSpPr>
            <p:spPr bwMode="auto">
              <a:xfrm>
                <a:off x="1855" y="2417"/>
                <a:ext cx="6"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5" name="Line 182">
                <a:extLst>
                  <a:ext uri="{FF2B5EF4-FFF2-40B4-BE49-F238E27FC236}">
                    <a16:creationId xmlns:a16="http://schemas.microsoft.com/office/drawing/2014/main" id="{5D38A501-1C94-49F5-BC38-D50761C73E8E}"/>
                  </a:ext>
                </a:extLst>
              </p:cNvPr>
              <p:cNvSpPr>
                <a:spLocks noChangeShapeType="1"/>
              </p:cNvSpPr>
              <p:nvPr/>
            </p:nvSpPr>
            <p:spPr bwMode="auto">
              <a:xfrm>
                <a:off x="1861" y="2420"/>
                <a:ext cx="7"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6" name="Line 183">
                <a:extLst>
                  <a:ext uri="{FF2B5EF4-FFF2-40B4-BE49-F238E27FC236}">
                    <a16:creationId xmlns:a16="http://schemas.microsoft.com/office/drawing/2014/main" id="{B6335B74-5A26-47BA-B1AF-08DB61DDDA21}"/>
                  </a:ext>
                </a:extLst>
              </p:cNvPr>
              <p:cNvSpPr>
                <a:spLocks noChangeShapeType="1"/>
              </p:cNvSpPr>
              <p:nvPr/>
            </p:nvSpPr>
            <p:spPr bwMode="auto">
              <a:xfrm>
                <a:off x="1868" y="2423"/>
                <a:ext cx="6"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7" name="Line 184">
                <a:extLst>
                  <a:ext uri="{FF2B5EF4-FFF2-40B4-BE49-F238E27FC236}">
                    <a16:creationId xmlns:a16="http://schemas.microsoft.com/office/drawing/2014/main" id="{82CC0578-4C9B-43E3-BAC7-82E66198F823}"/>
                  </a:ext>
                </a:extLst>
              </p:cNvPr>
              <p:cNvSpPr>
                <a:spLocks noChangeShapeType="1"/>
              </p:cNvSpPr>
              <p:nvPr/>
            </p:nvSpPr>
            <p:spPr bwMode="auto">
              <a:xfrm>
                <a:off x="1874" y="2424"/>
                <a:ext cx="7"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8" name="Line 185">
                <a:extLst>
                  <a:ext uri="{FF2B5EF4-FFF2-40B4-BE49-F238E27FC236}">
                    <a16:creationId xmlns:a16="http://schemas.microsoft.com/office/drawing/2014/main" id="{911B2601-719B-4B5E-AB13-B3DDF6DB7126}"/>
                  </a:ext>
                </a:extLst>
              </p:cNvPr>
              <p:cNvSpPr>
                <a:spLocks noChangeShapeType="1"/>
              </p:cNvSpPr>
              <p:nvPr/>
            </p:nvSpPr>
            <p:spPr bwMode="auto">
              <a:xfrm flipV="1">
                <a:off x="1881" y="2424"/>
                <a:ext cx="7"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49" name="Line 186">
                <a:extLst>
                  <a:ext uri="{FF2B5EF4-FFF2-40B4-BE49-F238E27FC236}">
                    <a16:creationId xmlns:a16="http://schemas.microsoft.com/office/drawing/2014/main" id="{EBF28AB9-077B-40D6-A9C6-5471C3F249A7}"/>
                  </a:ext>
                </a:extLst>
              </p:cNvPr>
              <p:cNvSpPr>
                <a:spLocks noChangeShapeType="1"/>
              </p:cNvSpPr>
              <p:nvPr/>
            </p:nvSpPr>
            <p:spPr bwMode="auto">
              <a:xfrm flipH="1">
                <a:off x="1870" y="2413"/>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0" name="Line 187">
                <a:extLst>
                  <a:ext uri="{FF2B5EF4-FFF2-40B4-BE49-F238E27FC236}">
                    <a16:creationId xmlns:a16="http://schemas.microsoft.com/office/drawing/2014/main" id="{A994FD3F-4FDA-4A1B-B875-410F1BAD8AD8}"/>
                  </a:ext>
                </a:extLst>
              </p:cNvPr>
              <p:cNvSpPr>
                <a:spLocks noChangeShapeType="1"/>
              </p:cNvSpPr>
              <p:nvPr/>
            </p:nvSpPr>
            <p:spPr bwMode="auto">
              <a:xfrm flipH="1">
                <a:off x="1860" y="2414"/>
                <a:ext cx="10"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1" name="Line 188">
                <a:extLst>
                  <a:ext uri="{FF2B5EF4-FFF2-40B4-BE49-F238E27FC236}">
                    <a16:creationId xmlns:a16="http://schemas.microsoft.com/office/drawing/2014/main" id="{10F04E63-B483-4C09-9F30-3FBAD3DD711E}"/>
                  </a:ext>
                </a:extLst>
              </p:cNvPr>
              <p:cNvSpPr>
                <a:spLocks noChangeShapeType="1"/>
              </p:cNvSpPr>
              <p:nvPr/>
            </p:nvSpPr>
            <p:spPr bwMode="auto">
              <a:xfrm flipH="1">
                <a:off x="1851" y="2416"/>
                <a:ext cx="9"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2" name="Line 189">
                <a:extLst>
                  <a:ext uri="{FF2B5EF4-FFF2-40B4-BE49-F238E27FC236}">
                    <a16:creationId xmlns:a16="http://schemas.microsoft.com/office/drawing/2014/main" id="{F29D22F4-021C-4906-B834-D064456EFCF2}"/>
                  </a:ext>
                </a:extLst>
              </p:cNvPr>
              <p:cNvSpPr>
                <a:spLocks noChangeShapeType="1"/>
              </p:cNvSpPr>
              <p:nvPr/>
            </p:nvSpPr>
            <p:spPr bwMode="auto">
              <a:xfrm flipH="1">
                <a:off x="1850" y="2421"/>
                <a:ext cx="1"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3" name="Line 190">
                <a:extLst>
                  <a:ext uri="{FF2B5EF4-FFF2-40B4-BE49-F238E27FC236}">
                    <a16:creationId xmlns:a16="http://schemas.microsoft.com/office/drawing/2014/main" id="{AF7D6E14-C683-4FDE-8A6B-4140F315353D}"/>
                  </a:ext>
                </a:extLst>
              </p:cNvPr>
              <p:cNvSpPr>
                <a:spLocks noChangeShapeType="1"/>
              </p:cNvSpPr>
              <p:nvPr/>
            </p:nvSpPr>
            <p:spPr bwMode="auto">
              <a:xfrm>
                <a:off x="1850" y="2424"/>
                <a:ext cx="1"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4" name="Line 191">
                <a:extLst>
                  <a:ext uri="{FF2B5EF4-FFF2-40B4-BE49-F238E27FC236}">
                    <a16:creationId xmlns:a16="http://schemas.microsoft.com/office/drawing/2014/main" id="{AC42C7B8-E8FB-4930-92CB-B3EAA4195145}"/>
                  </a:ext>
                </a:extLst>
              </p:cNvPr>
              <p:cNvSpPr>
                <a:spLocks noChangeShapeType="1"/>
              </p:cNvSpPr>
              <p:nvPr/>
            </p:nvSpPr>
            <p:spPr bwMode="auto">
              <a:xfrm>
                <a:off x="1851" y="2428"/>
                <a:ext cx="9"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5" name="Line 192">
                <a:extLst>
                  <a:ext uri="{FF2B5EF4-FFF2-40B4-BE49-F238E27FC236}">
                    <a16:creationId xmlns:a16="http://schemas.microsoft.com/office/drawing/2014/main" id="{25FA9B27-7C14-4453-B46D-29D923D8CAEE}"/>
                  </a:ext>
                </a:extLst>
              </p:cNvPr>
              <p:cNvSpPr>
                <a:spLocks noChangeShapeType="1"/>
              </p:cNvSpPr>
              <p:nvPr/>
            </p:nvSpPr>
            <p:spPr bwMode="auto">
              <a:xfrm>
                <a:off x="1860" y="2432"/>
                <a:ext cx="10"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6" name="Line 193">
                <a:extLst>
                  <a:ext uri="{FF2B5EF4-FFF2-40B4-BE49-F238E27FC236}">
                    <a16:creationId xmlns:a16="http://schemas.microsoft.com/office/drawing/2014/main" id="{BFB861DC-D991-4926-A3A3-982CC7FD4171}"/>
                  </a:ext>
                </a:extLst>
              </p:cNvPr>
              <p:cNvSpPr>
                <a:spLocks noChangeShapeType="1"/>
              </p:cNvSpPr>
              <p:nvPr/>
            </p:nvSpPr>
            <p:spPr bwMode="auto">
              <a:xfrm>
                <a:off x="1870" y="2435"/>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7" name="Line 194">
                <a:extLst>
                  <a:ext uri="{FF2B5EF4-FFF2-40B4-BE49-F238E27FC236}">
                    <a16:creationId xmlns:a16="http://schemas.microsoft.com/office/drawing/2014/main" id="{2EF712E1-1E18-4D09-9C0D-A3FD7A637B85}"/>
                  </a:ext>
                </a:extLst>
              </p:cNvPr>
              <p:cNvSpPr>
                <a:spLocks noChangeShapeType="1"/>
              </p:cNvSpPr>
              <p:nvPr/>
            </p:nvSpPr>
            <p:spPr bwMode="auto">
              <a:xfrm flipV="1">
                <a:off x="1884" y="2435"/>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8" name="Line 195">
                <a:extLst>
                  <a:ext uri="{FF2B5EF4-FFF2-40B4-BE49-F238E27FC236}">
                    <a16:creationId xmlns:a16="http://schemas.microsoft.com/office/drawing/2014/main" id="{AE06EB9B-1398-4BC6-977C-7AE5B9327759}"/>
                  </a:ext>
                </a:extLst>
              </p:cNvPr>
              <p:cNvSpPr>
                <a:spLocks noChangeShapeType="1"/>
              </p:cNvSpPr>
              <p:nvPr/>
            </p:nvSpPr>
            <p:spPr bwMode="auto">
              <a:xfrm flipV="1">
                <a:off x="1898" y="2432"/>
                <a:ext cx="11"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59" name="Line 196">
                <a:extLst>
                  <a:ext uri="{FF2B5EF4-FFF2-40B4-BE49-F238E27FC236}">
                    <a16:creationId xmlns:a16="http://schemas.microsoft.com/office/drawing/2014/main" id="{C156A23A-21F3-4B1D-B971-FCEFCEAAE852}"/>
                  </a:ext>
                </a:extLst>
              </p:cNvPr>
              <p:cNvSpPr>
                <a:spLocks noChangeShapeType="1"/>
              </p:cNvSpPr>
              <p:nvPr/>
            </p:nvSpPr>
            <p:spPr bwMode="auto">
              <a:xfrm flipV="1">
                <a:off x="1909" y="2428"/>
                <a:ext cx="8"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0" name="Line 197">
                <a:extLst>
                  <a:ext uri="{FF2B5EF4-FFF2-40B4-BE49-F238E27FC236}">
                    <a16:creationId xmlns:a16="http://schemas.microsoft.com/office/drawing/2014/main" id="{345C8178-CD4D-4CCA-A748-5A8AF9FAEA62}"/>
                  </a:ext>
                </a:extLst>
              </p:cNvPr>
              <p:cNvSpPr>
                <a:spLocks noChangeShapeType="1"/>
              </p:cNvSpPr>
              <p:nvPr/>
            </p:nvSpPr>
            <p:spPr bwMode="auto">
              <a:xfrm flipV="1">
                <a:off x="1917" y="2424"/>
                <a:ext cx="2" cy="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1" name="Line 198">
                <a:extLst>
                  <a:ext uri="{FF2B5EF4-FFF2-40B4-BE49-F238E27FC236}">
                    <a16:creationId xmlns:a16="http://schemas.microsoft.com/office/drawing/2014/main" id="{07C5DAB9-5C8A-4EBC-8EDF-99E1BF8F6BC6}"/>
                  </a:ext>
                </a:extLst>
              </p:cNvPr>
              <p:cNvSpPr>
                <a:spLocks noChangeShapeType="1"/>
              </p:cNvSpPr>
              <p:nvPr/>
            </p:nvSpPr>
            <p:spPr bwMode="auto">
              <a:xfrm flipH="1" flipV="1">
                <a:off x="1917" y="2421"/>
                <a:ext cx="2" cy="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2" name="Line 199">
                <a:extLst>
                  <a:ext uri="{FF2B5EF4-FFF2-40B4-BE49-F238E27FC236}">
                    <a16:creationId xmlns:a16="http://schemas.microsoft.com/office/drawing/2014/main" id="{C0EB9E31-0ADD-4BED-8F46-F398C3FF529E}"/>
                  </a:ext>
                </a:extLst>
              </p:cNvPr>
              <p:cNvSpPr>
                <a:spLocks noChangeShapeType="1"/>
              </p:cNvSpPr>
              <p:nvPr/>
            </p:nvSpPr>
            <p:spPr bwMode="auto">
              <a:xfrm flipH="1" flipV="1">
                <a:off x="1909" y="2416"/>
                <a:ext cx="8" cy="5"/>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3" name="Line 200">
                <a:extLst>
                  <a:ext uri="{FF2B5EF4-FFF2-40B4-BE49-F238E27FC236}">
                    <a16:creationId xmlns:a16="http://schemas.microsoft.com/office/drawing/2014/main" id="{BB0166D9-17C9-45FE-9D86-574769C02AAF}"/>
                  </a:ext>
                </a:extLst>
              </p:cNvPr>
              <p:cNvSpPr>
                <a:spLocks noChangeShapeType="1"/>
              </p:cNvSpPr>
              <p:nvPr/>
            </p:nvSpPr>
            <p:spPr bwMode="auto">
              <a:xfrm flipH="1" flipV="1">
                <a:off x="1898" y="2414"/>
                <a:ext cx="11" cy="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4" name="Line 201">
                <a:extLst>
                  <a:ext uri="{FF2B5EF4-FFF2-40B4-BE49-F238E27FC236}">
                    <a16:creationId xmlns:a16="http://schemas.microsoft.com/office/drawing/2014/main" id="{0FDD8CD7-50A8-460E-B292-BA5C06D9B653}"/>
                  </a:ext>
                </a:extLst>
              </p:cNvPr>
              <p:cNvSpPr>
                <a:spLocks noChangeShapeType="1"/>
              </p:cNvSpPr>
              <p:nvPr/>
            </p:nvSpPr>
            <p:spPr bwMode="auto">
              <a:xfrm flipH="1" flipV="1">
                <a:off x="1884" y="2413"/>
                <a:ext cx="14" cy="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5" name="Rectangle 202">
                <a:extLst>
                  <a:ext uri="{FF2B5EF4-FFF2-40B4-BE49-F238E27FC236}">
                    <a16:creationId xmlns:a16="http://schemas.microsoft.com/office/drawing/2014/main" id="{02E1A8BC-CC25-4843-865D-EBB7EB3F4799}"/>
                  </a:ext>
                </a:extLst>
              </p:cNvPr>
              <p:cNvSpPr>
                <a:spLocks noChangeArrowheads="1"/>
              </p:cNvSpPr>
              <p:nvPr/>
            </p:nvSpPr>
            <p:spPr bwMode="auto">
              <a:xfrm>
                <a:off x="1902" y="2144"/>
                <a:ext cx="5" cy="99"/>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6" name="Freeform 203">
                <a:extLst>
                  <a:ext uri="{FF2B5EF4-FFF2-40B4-BE49-F238E27FC236}">
                    <a16:creationId xmlns:a16="http://schemas.microsoft.com/office/drawing/2014/main" id="{ECF7A45C-298A-4713-B493-1082FE0C2119}"/>
                  </a:ext>
                </a:extLst>
              </p:cNvPr>
              <p:cNvSpPr>
                <a:spLocks/>
              </p:cNvSpPr>
              <p:nvPr/>
            </p:nvSpPr>
            <p:spPr bwMode="auto">
              <a:xfrm>
                <a:off x="1944" y="2141"/>
                <a:ext cx="6" cy="62"/>
              </a:xfrm>
              <a:custGeom>
                <a:avLst/>
                <a:gdLst>
                  <a:gd name="T0" fmla="*/ 0 w 22"/>
                  <a:gd name="T1" fmla="*/ 247 h 247"/>
                  <a:gd name="T2" fmla="*/ 0 w 22"/>
                  <a:gd name="T3" fmla="*/ 21 h 247"/>
                  <a:gd name="T4" fmla="*/ 22 w 22"/>
                  <a:gd name="T5" fmla="*/ 0 h 247"/>
                  <a:gd name="T6" fmla="*/ 22 w 22"/>
                  <a:gd name="T7" fmla="*/ 247 h 247"/>
                  <a:gd name="T8" fmla="*/ 0 w 22"/>
                  <a:gd name="T9" fmla="*/ 247 h 247"/>
                </a:gdLst>
                <a:ahLst/>
                <a:cxnLst>
                  <a:cxn ang="0">
                    <a:pos x="T0" y="T1"/>
                  </a:cxn>
                  <a:cxn ang="0">
                    <a:pos x="T2" y="T3"/>
                  </a:cxn>
                  <a:cxn ang="0">
                    <a:pos x="T4" y="T5"/>
                  </a:cxn>
                  <a:cxn ang="0">
                    <a:pos x="T6" y="T7"/>
                  </a:cxn>
                  <a:cxn ang="0">
                    <a:pos x="T8" y="T9"/>
                  </a:cxn>
                </a:cxnLst>
                <a:rect l="0" t="0" r="r" b="b"/>
                <a:pathLst>
                  <a:path w="22" h="247">
                    <a:moveTo>
                      <a:pt x="0" y="247"/>
                    </a:moveTo>
                    <a:lnTo>
                      <a:pt x="0" y="21"/>
                    </a:lnTo>
                    <a:lnTo>
                      <a:pt x="22" y="0"/>
                    </a:lnTo>
                    <a:lnTo>
                      <a:pt x="22" y="247"/>
                    </a:lnTo>
                    <a:lnTo>
                      <a:pt x="0" y="24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7" name="Freeform 204">
                <a:extLst>
                  <a:ext uri="{FF2B5EF4-FFF2-40B4-BE49-F238E27FC236}">
                    <a16:creationId xmlns:a16="http://schemas.microsoft.com/office/drawing/2014/main" id="{45C48513-A4DC-4651-89BF-43B6E234514A}"/>
                  </a:ext>
                </a:extLst>
              </p:cNvPr>
              <p:cNvSpPr>
                <a:spLocks/>
              </p:cNvSpPr>
              <p:nvPr/>
            </p:nvSpPr>
            <p:spPr bwMode="auto">
              <a:xfrm>
                <a:off x="1904" y="2141"/>
                <a:ext cx="46" cy="6"/>
              </a:xfrm>
              <a:custGeom>
                <a:avLst/>
                <a:gdLst>
                  <a:gd name="T0" fmla="*/ 158 w 180"/>
                  <a:gd name="T1" fmla="*/ 21 h 21"/>
                  <a:gd name="T2" fmla="*/ 0 w 180"/>
                  <a:gd name="T3" fmla="*/ 21 h 21"/>
                  <a:gd name="T4" fmla="*/ 0 w 180"/>
                  <a:gd name="T5" fmla="*/ 0 h 21"/>
                  <a:gd name="T6" fmla="*/ 180 w 180"/>
                  <a:gd name="T7" fmla="*/ 0 h 21"/>
                  <a:gd name="T8" fmla="*/ 158 w 180"/>
                  <a:gd name="T9" fmla="*/ 21 h 21"/>
                </a:gdLst>
                <a:ahLst/>
                <a:cxnLst>
                  <a:cxn ang="0">
                    <a:pos x="T0" y="T1"/>
                  </a:cxn>
                  <a:cxn ang="0">
                    <a:pos x="T2" y="T3"/>
                  </a:cxn>
                  <a:cxn ang="0">
                    <a:pos x="T4" y="T5"/>
                  </a:cxn>
                  <a:cxn ang="0">
                    <a:pos x="T6" y="T7"/>
                  </a:cxn>
                  <a:cxn ang="0">
                    <a:pos x="T8" y="T9"/>
                  </a:cxn>
                </a:cxnLst>
                <a:rect l="0" t="0" r="r" b="b"/>
                <a:pathLst>
                  <a:path w="180" h="21">
                    <a:moveTo>
                      <a:pt x="158" y="21"/>
                    </a:moveTo>
                    <a:lnTo>
                      <a:pt x="0" y="21"/>
                    </a:lnTo>
                    <a:lnTo>
                      <a:pt x="0" y="0"/>
                    </a:lnTo>
                    <a:lnTo>
                      <a:pt x="180" y="0"/>
                    </a:lnTo>
                    <a:lnTo>
                      <a:pt x="158" y="2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8" name="Freeform 205">
                <a:extLst>
                  <a:ext uri="{FF2B5EF4-FFF2-40B4-BE49-F238E27FC236}">
                    <a16:creationId xmlns:a16="http://schemas.microsoft.com/office/drawing/2014/main" id="{3ECBB903-B916-440D-9C47-2A4D1DB3ECF9}"/>
                  </a:ext>
                </a:extLst>
              </p:cNvPr>
              <p:cNvSpPr>
                <a:spLocks/>
              </p:cNvSpPr>
              <p:nvPr/>
            </p:nvSpPr>
            <p:spPr bwMode="auto">
              <a:xfrm>
                <a:off x="2914" y="2521"/>
                <a:ext cx="213" cy="215"/>
              </a:xfrm>
              <a:custGeom>
                <a:avLst/>
                <a:gdLst>
                  <a:gd name="T0" fmla="*/ 0 w 850"/>
                  <a:gd name="T1" fmla="*/ 829 h 861"/>
                  <a:gd name="T2" fmla="*/ 831 w 850"/>
                  <a:gd name="T3" fmla="*/ 0 h 861"/>
                  <a:gd name="T4" fmla="*/ 850 w 850"/>
                  <a:gd name="T5" fmla="*/ 45 h 861"/>
                  <a:gd name="T6" fmla="*/ 32 w 850"/>
                  <a:gd name="T7" fmla="*/ 861 h 861"/>
                  <a:gd name="T8" fmla="*/ 0 w 850"/>
                  <a:gd name="T9" fmla="*/ 829 h 861"/>
                </a:gdLst>
                <a:ahLst/>
                <a:cxnLst>
                  <a:cxn ang="0">
                    <a:pos x="T0" y="T1"/>
                  </a:cxn>
                  <a:cxn ang="0">
                    <a:pos x="T2" y="T3"/>
                  </a:cxn>
                  <a:cxn ang="0">
                    <a:pos x="T4" y="T5"/>
                  </a:cxn>
                  <a:cxn ang="0">
                    <a:pos x="T6" y="T7"/>
                  </a:cxn>
                  <a:cxn ang="0">
                    <a:pos x="T8" y="T9"/>
                  </a:cxn>
                </a:cxnLst>
                <a:rect l="0" t="0" r="r" b="b"/>
                <a:pathLst>
                  <a:path w="850" h="861">
                    <a:moveTo>
                      <a:pt x="0" y="829"/>
                    </a:moveTo>
                    <a:lnTo>
                      <a:pt x="831" y="0"/>
                    </a:lnTo>
                    <a:lnTo>
                      <a:pt x="850" y="45"/>
                    </a:lnTo>
                    <a:lnTo>
                      <a:pt x="32" y="861"/>
                    </a:lnTo>
                    <a:lnTo>
                      <a:pt x="0" y="82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69" name="Freeform 206">
                <a:extLst>
                  <a:ext uri="{FF2B5EF4-FFF2-40B4-BE49-F238E27FC236}">
                    <a16:creationId xmlns:a16="http://schemas.microsoft.com/office/drawing/2014/main" id="{4A91F713-2F50-4BE1-9916-0CD2E802339C}"/>
                  </a:ext>
                </a:extLst>
              </p:cNvPr>
              <p:cNvSpPr>
                <a:spLocks/>
              </p:cNvSpPr>
              <p:nvPr/>
            </p:nvSpPr>
            <p:spPr bwMode="auto">
              <a:xfrm>
                <a:off x="3122" y="2521"/>
                <a:ext cx="739" cy="11"/>
              </a:xfrm>
              <a:custGeom>
                <a:avLst/>
                <a:gdLst>
                  <a:gd name="T0" fmla="*/ 0 w 2954"/>
                  <a:gd name="T1" fmla="*/ 0 h 45"/>
                  <a:gd name="T2" fmla="*/ 2954 w 2954"/>
                  <a:gd name="T3" fmla="*/ 0 h 45"/>
                  <a:gd name="T4" fmla="*/ 2954 w 2954"/>
                  <a:gd name="T5" fmla="*/ 45 h 45"/>
                  <a:gd name="T6" fmla="*/ 19 w 2954"/>
                  <a:gd name="T7" fmla="*/ 45 h 45"/>
                  <a:gd name="T8" fmla="*/ 0 w 2954"/>
                  <a:gd name="T9" fmla="*/ 0 h 45"/>
                </a:gdLst>
                <a:ahLst/>
                <a:cxnLst>
                  <a:cxn ang="0">
                    <a:pos x="T0" y="T1"/>
                  </a:cxn>
                  <a:cxn ang="0">
                    <a:pos x="T2" y="T3"/>
                  </a:cxn>
                  <a:cxn ang="0">
                    <a:pos x="T4" y="T5"/>
                  </a:cxn>
                  <a:cxn ang="0">
                    <a:pos x="T6" y="T7"/>
                  </a:cxn>
                  <a:cxn ang="0">
                    <a:pos x="T8" y="T9"/>
                  </a:cxn>
                </a:cxnLst>
                <a:rect l="0" t="0" r="r" b="b"/>
                <a:pathLst>
                  <a:path w="2954" h="45">
                    <a:moveTo>
                      <a:pt x="0" y="0"/>
                    </a:moveTo>
                    <a:lnTo>
                      <a:pt x="2954" y="0"/>
                    </a:lnTo>
                    <a:lnTo>
                      <a:pt x="2954" y="45"/>
                    </a:lnTo>
                    <a:lnTo>
                      <a:pt x="19" y="45"/>
                    </a:lnTo>
                    <a:lnTo>
                      <a:pt x="0"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0" name="Rectangle 207">
                <a:extLst>
                  <a:ext uri="{FF2B5EF4-FFF2-40B4-BE49-F238E27FC236}">
                    <a16:creationId xmlns:a16="http://schemas.microsoft.com/office/drawing/2014/main" id="{7059DE25-E72F-4665-A4A7-323275EA0AA4}"/>
                  </a:ext>
                </a:extLst>
              </p:cNvPr>
              <p:cNvSpPr>
                <a:spLocks noChangeArrowheads="1"/>
              </p:cNvSpPr>
              <p:nvPr/>
            </p:nvSpPr>
            <p:spPr bwMode="auto">
              <a:xfrm>
                <a:off x="2918" y="2727"/>
                <a:ext cx="65" cy="11"/>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1" name="Rectangle 208">
                <a:extLst>
                  <a:ext uri="{FF2B5EF4-FFF2-40B4-BE49-F238E27FC236}">
                    <a16:creationId xmlns:a16="http://schemas.microsoft.com/office/drawing/2014/main" id="{FAEA1F4C-E2E8-4700-9FC7-E42BCD6AD5E5}"/>
                  </a:ext>
                </a:extLst>
              </p:cNvPr>
              <p:cNvSpPr>
                <a:spLocks noChangeArrowheads="1"/>
              </p:cNvSpPr>
              <p:nvPr/>
            </p:nvSpPr>
            <p:spPr bwMode="auto">
              <a:xfrm>
                <a:off x="2918" y="2727"/>
                <a:ext cx="713" cy="11"/>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2" name="Line 209">
                <a:extLst>
                  <a:ext uri="{FF2B5EF4-FFF2-40B4-BE49-F238E27FC236}">
                    <a16:creationId xmlns:a16="http://schemas.microsoft.com/office/drawing/2014/main" id="{3C38FCBC-4739-4B94-BB45-74C5D9D98879}"/>
                  </a:ext>
                </a:extLst>
              </p:cNvPr>
              <p:cNvSpPr>
                <a:spLocks noChangeShapeType="1"/>
              </p:cNvSpPr>
              <p:nvPr/>
            </p:nvSpPr>
            <p:spPr bwMode="auto">
              <a:xfrm>
                <a:off x="2003" y="2424"/>
                <a:ext cx="2" cy="74"/>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3" name="Line 210">
                <a:extLst>
                  <a:ext uri="{FF2B5EF4-FFF2-40B4-BE49-F238E27FC236}">
                    <a16:creationId xmlns:a16="http://schemas.microsoft.com/office/drawing/2014/main" id="{88CD03E3-0560-490E-86CB-4C54C726E2E1}"/>
                  </a:ext>
                </a:extLst>
              </p:cNvPr>
              <p:cNvSpPr>
                <a:spLocks noChangeShapeType="1"/>
              </p:cNvSpPr>
              <p:nvPr/>
            </p:nvSpPr>
            <p:spPr bwMode="auto">
              <a:xfrm>
                <a:off x="1980" y="2382"/>
                <a:ext cx="1" cy="31"/>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4" name="Freeform 211">
                <a:extLst>
                  <a:ext uri="{FF2B5EF4-FFF2-40B4-BE49-F238E27FC236}">
                    <a16:creationId xmlns:a16="http://schemas.microsoft.com/office/drawing/2014/main" id="{E3219C22-F35F-4D7F-B79A-0FD9DC3FC5C2}"/>
                  </a:ext>
                </a:extLst>
              </p:cNvPr>
              <p:cNvSpPr>
                <a:spLocks/>
              </p:cNvSpPr>
              <p:nvPr/>
            </p:nvSpPr>
            <p:spPr bwMode="auto">
              <a:xfrm>
                <a:off x="3835" y="2522"/>
                <a:ext cx="158" cy="86"/>
              </a:xfrm>
              <a:custGeom>
                <a:avLst/>
                <a:gdLst>
                  <a:gd name="T0" fmla="*/ 20 w 633"/>
                  <a:gd name="T1" fmla="*/ 0 h 345"/>
                  <a:gd name="T2" fmla="*/ 633 w 633"/>
                  <a:gd name="T3" fmla="*/ 304 h 345"/>
                  <a:gd name="T4" fmla="*/ 613 w 633"/>
                  <a:gd name="T5" fmla="*/ 345 h 345"/>
                  <a:gd name="T6" fmla="*/ 0 w 633"/>
                  <a:gd name="T7" fmla="*/ 39 h 345"/>
                  <a:gd name="T8" fmla="*/ 20 w 633"/>
                  <a:gd name="T9" fmla="*/ 0 h 345"/>
                </a:gdLst>
                <a:ahLst/>
                <a:cxnLst>
                  <a:cxn ang="0">
                    <a:pos x="T0" y="T1"/>
                  </a:cxn>
                  <a:cxn ang="0">
                    <a:pos x="T2" y="T3"/>
                  </a:cxn>
                  <a:cxn ang="0">
                    <a:pos x="T4" y="T5"/>
                  </a:cxn>
                  <a:cxn ang="0">
                    <a:pos x="T6" y="T7"/>
                  </a:cxn>
                  <a:cxn ang="0">
                    <a:pos x="T8" y="T9"/>
                  </a:cxn>
                </a:cxnLst>
                <a:rect l="0" t="0" r="r" b="b"/>
                <a:pathLst>
                  <a:path w="633" h="345">
                    <a:moveTo>
                      <a:pt x="20" y="0"/>
                    </a:moveTo>
                    <a:lnTo>
                      <a:pt x="633" y="304"/>
                    </a:lnTo>
                    <a:lnTo>
                      <a:pt x="613" y="345"/>
                    </a:lnTo>
                    <a:lnTo>
                      <a:pt x="0" y="39"/>
                    </a:lnTo>
                    <a:lnTo>
                      <a:pt x="20"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5" name="Freeform 212">
                <a:extLst>
                  <a:ext uri="{FF2B5EF4-FFF2-40B4-BE49-F238E27FC236}">
                    <a16:creationId xmlns:a16="http://schemas.microsoft.com/office/drawing/2014/main" id="{8065DA7C-8269-4978-B0E0-656532CBC163}"/>
                  </a:ext>
                </a:extLst>
              </p:cNvPr>
              <p:cNvSpPr>
                <a:spLocks/>
              </p:cNvSpPr>
              <p:nvPr/>
            </p:nvSpPr>
            <p:spPr bwMode="auto">
              <a:xfrm>
                <a:off x="3930" y="2598"/>
                <a:ext cx="60" cy="11"/>
              </a:xfrm>
              <a:custGeom>
                <a:avLst/>
                <a:gdLst>
                  <a:gd name="T0" fmla="*/ 241 w 241"/>
                  <a:gd name="T1" fmla="*/ 45 h 45"/>
                  <a:gd name="T2" fmla="*/ 0 w 241"/>
                  <a:gd name="T3" fmla="*/ 45 h 45"/>
                  <a:gd name="T4" fmla="*/ 11 w 241"/>
                  <a:gd name="T5" fmla="*/ 0 h 45"/>
                  <a:gd name="T6" fmla="*/ 241 w 241"/>
                  <a:gd name="T7" fmla="*/ 0 h 45"/>
                  <a:gd name="T8" fmla="*/ 241 w 241"/>
                  <a:gd name="T9" fmla="*/ 45 h 45"/>
                </a:gdLst>
                <a:ahLst/>
                <a:cxnLst>
                  <a:cxn ang="0">
                    <a:pos x="T0" y="T1"/>
                  </a:cxn>
                  <a:cxn ang="0">
                    <a:pos x="T2" y="T3"/>
                  </a:cxn>
                  <a:cxn ang="0">
                    <a:pos x="T4" y="T5"/>
                  </a:cxn>
                  <a:cxn ang="0">
                    <a:pos x="T6" y="T7"/>
                  </a:cxn>
                  <a:cxn ang="0">
                    <a:pos x="T8" y="T9"/>
                  </a:cxn>
                </a:cxnLst>
                <a:rect l="0" t="0" r="r" b="b"/>
                <a:pathLst>
                  <a:path w="241" h="45">
                    <a:moveTo>
                      <a:pt x="241" y="45"/>
                    </a:moveTo>
                    <a:lnTo>
                      <a:pt x="0" y="45"/>
                    </a:lnTo>
                    <a:lnTo>
                      <a:pt x="11" y="0"/>
                    </a:lnTo>
                    <a:lnTo>
                      <a:pt x="241" y="0"/>
                    </a:lnTo>
                    <a:lnTo>
                      <a:pt x="241"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6" name="Freeform 213">
                <a:extLst>
                  <a:ext uri="{FF2B5EF4-FFF2-40B4-BE49-F238E27FC236}">
                    <a16:creationId xmlns:a16="http://schemas.microsoft.com/office/drawing/2014/main" id="{C2FA8CAF-F395-4E10-ABF3-1C88C963F11C}"/>
                  </a:ext>
                </a:extLst>
              </p:cNvPr>
              <p:cNvSpPr>
                <a:spLocks/>
              </p:cNvSpPr>
              <p:nvPr/>
            </p:nvSpPr>
            <p:spPr bwMode="auto">
              <a:xfrm>
                <a:off x="3817" y="2540"/>
                <a:ext cx="116" cy="69"/>
              </a:xfrm>
              <a:custGeom>
                <a:avLst/>
                <a:gdLst>
                  <a:gd name="T0" fmla="*/ 453 w 464"/>
                  <a:gd name="T1" fmla="*/ 277 h 277"/>
                  <a:gd name="T2" fmla="*/ 0 w 464"/>
                  <a:gd name="T3" fmla="*/ 40 h 277"/>
                  <a:gd name="T4" fmla="*/ 21 w 464"/>
                  <a:gd name="T5" fmla="*/ 0 h 277"/>
                  <a:gd name="T6" fmla="*/ 464 w 464"/>
                  <a:gd name="T7" fmla="*/ 232 h 277"/>
                  <a:gd name="T8" fmla="*/ 453 w 464"/>
                  <a:gd name="T9" fmla="*/ 277 h 277"/>
                </a:gdLst>
                <a:ahLst/>
                <a:cxnLst>
                  <a:cxn ang="0">
                    <a:pos x="T0" y="T1"/>
                  </a:cxn>
                  <a:cxn ang="0">
                    <a:pos x="T2" y="T3"/>
                  </a:cxn>
                  <a:cxn ang="0">
                    <a:pos x="T4" y="T5"/>
                  </a:cxn>
                  <a:cxn ang="0">
                    <a:pos x="T6" y="T7"/>
                  </a:cxn>
                  <a:cxn ang="0">
                    <a:pos x="T8" y="T9"/>
                  </a:cxn>
                </a:cxnLst>
                <a:rect l="0" t="0" r="r" b="b"/>
                <a:pathLst>
                  <a:path w="464" h="277">
                    <a:moveTo>
                      <a:pt x="453" y="277"/>
                    </a:moveTo>
                    <a:lnTo>
                      <a:pt x="0" y="40"/>
                    </a:lnTo>
                    <a:lnTo>
                      <a:pt x="21" y="0"/>
                    </a:lnTo>
                    <a:lnTo>
                      <a:pt x="464" y="232"/>
                    </a:lnTo>
                    <a:lnTo>
                      <a:pt x="453" y="27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7" name="Freeform 214">
                <a:extLst>
                  <a:ext uri="{FF2B5EF4-FFF2-40B4-BE49-F238E27FC236}">
                    <a16:creationId xmlns:a16="http://schemas.microsoft.com/office/drawing/2014/main" id="{7C2415A7-652D-4D1B-97DF-350F88DE1377}"/>
                  </a:ext>
                </a:extLst>
              </p:cNvPr>
              <p:cNvSpPr>
                <a:spLocks/>
              </p:cNvSpPr>
              <p:nvPr/>
            </p:nvSpPr>
            <p:spPr bwMode="auto">
              <a:xfrm>
                <a:off x="3627" y="2523"/>
                <a:ext cx="214" cy="213"/>
              </a:xfrm>
              <a:custGeom>
                <a:avLst/>
                <a:gdLst>
                  <a:gd name="T0" fmla="*/ 0 w 856"/>
                  <a:gd name="T1" fmla="*/ 821 h 853"/>
                  <a:gd name="T2" fmla="*/ 825 w 856"/>
                  <a:gd name="T3" fmla="*/ 0 h 853"/>
                  <a:gd name="T4" fmla="*/ 856 w 856"/>
                  <a:gd name="T5" fmla="*/ 31 h 853"/>
                  <a:gd name="T6" fmla="*/ 32 w 856"/>
                  <a:gd name="T7" fmla="*/ 853 h 853"/>
                  <a:gd name="T8" fmla="*/ 0 w 856"/>
                  <a:gd name="T9" fmla="*/ 821 h 853"/>
                </a:gdLst>
                <a:ahLst/>
                <a:cxnLst>
                  <a:cxn ang="0">
                    <a:pos x="T0" y="T1"/>
                  </a:cxn>
                  <a:cxn ang="0">
                    <a:pos x="T2" y="T3"/>
                  </a:cxn>
                  <a:cxn ang="0">
                    <a:pos x="T4" y="T5"/>
                  </a:cxn>
                  <a:cxn ang="0">
                    <a:pos x="T6" y="T7"/>
                  </a:cxn>
                  <a:cxn ang="0">
                    <a:pos x="T8" y="T9"/>
                  </a:cxn>
                </a:cxnLst>
                <a:rect l="0" t="0" r="r" b="b"/>
                <a:pathLst>
                  <a:path w="856" h="853">
                    <a:moveTo>
                      <a:pt x="0" y="821"/>
                    </a:moveTo>
                    <a:lnTo>
                      <a:pt x="825" y="0"/>
                    </a:lnTo>
                    <a:lnTo>
                      <a:pt x="856" y="31"/>
                    </a:lnTo>
                    <a:lnTo>
                      <a:pt x="32" y="853"/>
                    </a:lnTo>
                    <a:lnTo>
                      <a:pt x="0" y="82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8" name="Rectangle 215">
                <a:extLst>
                  <a:ext uri="{FF2B5EF4-FFF2-40B4-BE49-F238E27FC236}">
                    <a16:creationId xmlns:a16="http://schemas.microsoft.com/office/drawing/2014/main" id="{FFAAB270-FB87-49C1-A885-DC58BEBE3380}"/>
                  </a:ext>
                </a:extLst>
              </p:cNvPr>
              <p:cNvSpPr>
                <a:spLocks noChangeArrowheads="1"/>
              </p:cNvSpPr>
              <p:nvPr/>
            </p:nvSpPr>
            <p:spPr bwMode="auto">
              <a:xfrm>
                <a:off x="5380" y="2931"/>
                <a:ext cx="11" cy="14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grpSp>
        <p:sp>
          <p:nvSpPr>
            <p:cNvPr id="5" name="Freeform 217">
              <a:extLst>
                <a:ext uri="{FF2B5EF4-FFF2-40B4-BE49-F238E27FC236}">
                  <a16:creationId xmlns:a16="http://schemas.microsoft.com/office/drawing/2014/main" id="{5138F66A-1896-46A9-8652-325271193D16}"/>
                </a:ext>
              </a:extLst>
            </p:cNvPr>
            <p:cNvSpPr>
              <a:spLocks/>
            </p:cNvSpPr>
            <p:nvPr/>
          </p:nvSpPr>
          <p:spPr bwMode="auto">
            <a:xfrm>
              <a:off x="5679" y="3329"/>
              <a:ext cx="19" cy="35"/>
            </a:xfrm>
            <a:custGeom>
              <a:avLst/>
              <a:gdLst>
                <a:gd name="T0" fmla="*/ 42 w 74"/>
                <a:gd name="T1" fmla="*/ 141 h 141"/>
                <a:gd name="T2" fmla="*/ 74 w 74"/>
                <a:gd name="T3" fmla="*/ 10 h 141"/>
                <a:gd name="T4" fmla="*/ 30 w 74"/>
                <a:gd name="T5" fmla="*/ 0 h 141"/>
                <a:gd name="T6" fmla="*/ 0 w 74"/>
                <a:gd name="T7" fmla="*/ 129 h 141"/>
                <a:gd name="T8" fmla="*/ 42 w 74"/>
                <a:gd name="T9" fmla="*/ 141 h 141"/>
              </a:gdLst>
              <a:ahLst/>
              <a:cxnLst>
                <a:cxn ang="0">
                  <a:pos x="T0" y="T1"/>
                </a:cxn>
                <a:cxn ang="0">
                  <a:pos x="T2" y="T3"/>
                </a:cxn>
                <a:cxn ang="0">
                  <a:pos x="T4" y="T5"/>
                </a:cxn>
                <a:cxn ang="0">
                  <a:pos x="T6" y="T7"/>
                </a:cxn>
                <a:cxn ang="0">
                  <a:pos x="T8" y="T9"/>
                </a:cxn>
              </a:cxnLst>
              <a:rect l="0" t="0" r="r" b="b"/>
              <a:pathLst>
                <a:path w="74" h="141">
                  <a:moveTo>
                    <a:pt x="42" y="141"/>
                  </a:moveTo>
                  <a:lnTo>
                    <a:pt x="74" y="10"/>
                  </a:lnTo>
                  <a:lnTo>
                    <a:pt x="30" y="0"/>
                  </a:lnTo>
                  <a:lnTo>
                    <a:pt x="0" y="129"/>
                  </a:lnTo>
                  <a:lnTo>
                    <a:pt x="42" y="14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6" name="Freeform 218">
              <a:extLst>
                <a:ext uri="{FF2B5EF4-FFF2-40B4-BE49-F238E27FC236}">
                  <a16:creationId xmlns:a16="http://schemas.microsoft.com/office/drawing/2014/main" id="{EADA954F-5A4B-4E9C-9E44-4979D7B02289}"/>
                </a:ext>
              </a:extLst>
            </p:cNvPr>
            <p:cNvSpPr>
              <a:spLocks/>
            </p:cNvSpPr>
            <p:nvPr/>
          </p:nvSpPr>
          <p:spPr bwMode="auto">
            <a:xfrm>
              <a:off x="5687" y="3296"/>
              <a:ext cx="17" cy="35"/>
            </a:xfrm>
            <a:custGeom>
              <a:avLst/>
              <a:gdLst>
                <a:gd name="T0" fmla="*/ 44 w 71"/>
                <a:gd name="T1" fmla="*/ 140 h 140"/>
                <a:gd name="T2" fmla="*/ 71 w 71"/>
                <a:gd name="T3" fmla="*/ 9 h 140"/>
                <a:gd name="T4" fmla="*/ 27 w 71"/>
                <a:gd name="T5" fmla="*/ 0 h 140"/>
                <a:gd name="T6" fmla="*/ 0 w 71"/>
                <a:gd name="T7" fmla="*/ 130 h 140"/>
                <a:gd name="T8" fmla="*/ 44 w 71"/>
                <a:gd name="T9" fmla="*/ 140 h 140"/>
              </a:gdLst>
              <a:ahLst/>
              <a:cxnLst>
                <a:cxn ang="0">
                  <a:pos x="T0" y="T1"/>
                </a:cxn>
                <a:cxn ang="0">
                  <a:pos x="T2" y="T3"/>
                </a:cxn>
                <a:cxn ang="0">
                  <a:pos x="T4" y="T5"/>
                </a:cxn>
                <a:cxn ang="0">
                  <a:pos x="T6" y="T7"/>
                </a:cxn>
                <a:cxn ang="0">
                  <a:pos x="T8" y="T9"/>
                </a:cxn>
              </a:cxnLst>
              <a:rect l="0" t="0" r="r" b="b"/>
              <a:pathLst>
                <a:path w="71" h="140">
                  <a:moveTo>
                    <a:pt x="44" y="140"/>
                  </a:moveTo>
                  <a:lnTo>
                    <a:pt x="71" y="9"/>
                  </a:lnTo>
                  <a:lnTo>
                    <a:pt x="27" y="0"/>
                  </a:lnTo>
                  <a:lnTo>
                    <a:pt x="0" y="130"/>
                  </a:lnTo>
                  <a:lnTo>
                    <a:pt x="44" y="14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7" name="Freeform 219">
              <a:extLst>
                <a:ext uri="{FF2B5EF4-FFF2-40B4-BE49-F238E27FC236}">
                  <a16:creationId xmlns:a16="http://schemas.microsoft.com/office/drawing/2014/main" id="{FC331D12-CA22-4D60-8E30-C90E852D07D1}"/>
                </a:ext>
              </a:extLst>
            </p:cNvPr>
            <p:cNvSpPr>
              <a:spLocks/>
            </p:cNvSpPr>
            <p:nvPr/>
          </p:nvSpPr>
          <p:spPr bwMode="auto">
            <a:xfrm>
              <a:off x="5693" y="3264"/>
              <a:ext cx="17" cy="34"/>
            </a:xfrm>
            <a:custGeom>
              <a:avLst/>
              <a:gdLst>
                <a:gd name="T0" fmla="*/ 44 w 67"/>
                <a:gd name="T1" fmla="*/ 139 h 139"/>
                <a:gd name="T2" fmla="*/ 67 w 67"/>
                <a:gd name="T3" fmla="*/ 7 h 139"/>
                <a:gd name="T4" fmla="*/ 23 w 67"/>
                <a:gd name="T5" fmla="*/ 0 h 139"/>
                <a:gd name="T6" fmla="*/ 0 w 67"/>
                <a:gd name="T7" fmla="*/ 130 h 139"/>
                <a:gd name="T8" fmla="*/ 44 w 67"/>
                <a:gd name="T9" fmla="*/ 139 h 139"/>
              </a:gdLst>
              <a:ahLst/>
              <a:cxnLst>
                <a:cxn ang="0">
                  <a:pos x="T0" y="T1"/>
                </a:cxn>
                <a:cxn ang="0">
                  <a:pos x="T2" y="T3"/>
                </a:cxn>
                <a:cxn ang="0">
                  <a:pos x="T4" y="T5"/>
                </a:cxn>
                <a:cxn ang="0">
                  <a:pos x="T6" y="T7"/>
                </a:cxn>
                <a:cxn ang="0">
                  <a:pos x="T8" y="T9"/>
                </a:cxn>
              </a:cxnLst>
              <a:rect l="0" t="0" r="r" b="b"/>
              <a:pathLst>
                <a:path w="67" h="139">
                  <a:moveTo>
                    <a:pt x="44" y="139"/>
                  </a:moveTo>
                  <a:lnTo>
                    <a:pt x="67" y="7"/>
                  </a:lnTo>
                  <a:lnTo>
                    <a:pt x="23" y="0"/>
                  </a:lnTo>
                  <a:lnTo>
                    <a:pt x="0" y="130"/>
                  </a:lnTo>
                  <a:lnTo>
                    <a:pt x="44" y="13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8" name="Freeform 220">
              <a:extLst>
                <a:ext uri="{FF2B5EF4-FFF2-40B4-BE49-F238E27FC236}">
                  <a16:creationId xmlns:a16="http://schemas.microsoft.com/office/drawing/2014/main" id="{DAB05DC9-53E2-4EEB-8A46-DA86BA651B1D}"/>
                </a:ext>
              </a:extLst>
            </p:cNvPr>
            <p:cNvSpPr>
              <a:spLocks/>
            </p:cNvSpPr>
            <p:nvPr/>
          </p:nvSpPr>
          <p:spPr bwMode="auto">
            <a:xfrm>
              <a:off x="5699" y="3231"/>
              <a:ext cx="16" cy="34"/>
            </a:xfrm>
            <a:custGeom>
              <a:avLst/>
              <a:gdLst>
                <a:gd name="T0" fmla="*/ 44 w 62"/>
                <a:gd name="T1" fmla="*/ 139 h 139"/>
                <a:gd name="T2" fmla="*/ 62 w 62"/>
                <a:gd name="T3" fmla="*/ 6 h 139"/>
                <a:gd name="T4" fmla="*/ 19 w 62"/>
                <a:gd name="T5" fmla="*/ 0 h 139"/>
                <a:gd name="T6" fmla="*/ 0 w 62"/>
                <a:gd name="T7" fmla="*/ 132 h 139"/>
                <a:gd name="T8" fmla="*/ 44 w 62"/>
                <a:gd name="T9" fmla="*/ 139 h 139"/>
              </a:gdLst>
              <a:ahLst/>
              <a:cxnLst>
                <a:cxn ang="0">
                  <a:pos x="T0" y="T1"/>
                </a:cxn>
                <a:cxn ang="0">
                  <a:pos x="T2" y="T3"/>
                </a:cxn>
                <a:cxn ang="0">
                  <a:pos x="T4" y="T5"/>
                </a:cxn>
                <a:cxn ang="0">
                  <a:pos x="T6" y="T7"/>
                </a:cxn>
                <a:cxn ang="0">
                  <a:pos x="T8" y="T9"/>
                </a:cxn>
              </a:cxnLst>
              <a:rect l="0" t="0" r="r" b="b"/>
              <a:pathLst>
                <a:path w="62" h="139">
                  <a:moveTo>
                    <a:pt x="44" y="139"/>
                  </a:moveTo>
                  <a:lnTo>
                    <a:pt x="62" y="6"/>
                  </a:lnTo>
                  <a:lnTo>
                    <a:pt x="19" y="0"/>
                  </a:lnTo>
                  <a:lnTo>
                    <a:pt x="0" y="132"/>
                  </a:lnTo>
                  <a:lnTo>
                    <a:pt x="44" y="13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9" name="Freeform 221">
              <a:extLst>
                <a:ext uri="{FF2B5EF4-FFF2-40B4-BE49-F238E27FC236}">
                  <a16:creationId xmlns:a16="http://schemas.microsoft.com/office/drawing/2014/main" id="{05DC3B76-7766-497F-8149-4E65348FB075}"/>
                </a:ext>
              </a:extLst>
            </p:cNvPr>
            <p:cNvSpPr>
              <a:spLocks/>
            </p:cNvSpPr>
            <p:nvPr/>
          </p:nvSpPr>
          <p:spPr bwMode="auto">
            <a:xfrm>
              <a:off x="5704" y="3198"/>
              <a:ext cx="15" cy="34"/>
            </a:xfrm>
            <a:custGeom>
              <a:avLst/>
              <a:gdLst>
                <a:gd name="T0" fmla="*/ 43 w 58"/>
                <a:gd name="T1" fmla="*/ 137 h 137"/>
                <a:gd name="T2" fmla="*/ 58 w 58"/>
                <a:gd name="T3" fmla="*/ 4 h 137"/>
                <a:gd name="T4" fmla="*/ 14 w 58"/>
                <a:gd name="T5" fmla="*/ 0 h 137"/>
                <a:gd name="T6" fmla="*/ 0 w 58"/>
                <a:gd name="T7" fmla="*/ 131 h 137"/>
                <a:gd name="T8" fmla="*/ 43 w 58"/>
                <a:gd name="T9" fmla="*/ 137 h 137"/>
              </a:gdLst>
              <a:ahLst/>
              <a:cxnLst>
                <a:cxn ang="0">
                  <a:pos x="T0" y="T1"/>
                </a:cxn>
                <a:cxn ang="0">
                  <a:pos x="T2" y="T3"/>
                </a:cxn>
                <a:cxn ang="0">
                  <a:pos x="T4" y="T5"/>
                </a:cxn>
                <a:cxn ang="0">
                  <a:pos x="T6" y="T7"/>
                </a:cxn>
                <a:cxn ang="0">
                  <a:pos x="T8" y="T9"/>
                </a:cxn>
              </a:cxnLst>
              <a:rect l="0" t="0" r="r" b="b"/>
              <a:pathLst>
                <a:path w="58" h="137">
                  <a:moveTo>
                    <a:pt x="43" y="137"/>
                  </a:moveTo>
                  <a:lnTo>
                    <a:pt x="58" y="4"/>
                  </a:lnTo>
                  <a:lnTo>
                    <a:pt x="14" y="0"/>
                  </a:lnTo>
                  <a:lnTo>
                    <a:pt x="0" y="131"/>
                  </a:lnTo>
                  <a:lnTo>
                    <a:pt x="43" y="13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0" name="Freeform 222">
              <a:extLst>
                <a:ext uri="{FF2B5EF4-FFF2-40B4-BE49-F238E27FC236}">
                  <a16:creationId xmlns:a16="http://schemas.microsoft.com/office/drawing/2014/main" id="{4231AF4D-E9EF-4AA7-A2EF-84C0F2DFC8F8}"/>
                </a:ext>
              </a:extLst>
            </p:cNvPr>
            <p:cNvSpPr>
              <a:spLocks/>
            </p:cNvSpPr>
            <p:nvPr/>
          </p:nvSpPr>
          <p:spPr bwMode="auto">
            <a:xfrm>
              <a:off x="5708" y="3165"/>
              <a:ext cx="13" cy="34"/>
            </a:xfrm>
            <a:custGeom>
              <a:avLst/>
              <a:gdLst>
                <a:gd name="T0" fmla="*/ 44 w 54"/>
                <a:gd name="T1" fmla="*/ 136 h 136"/>
                <a:gd name="T2" fmla="*/ 54 w 54"/>
                <a:gd name="T3" fmla="*/ 2 h 136"/>
                <a:gd name="T4" fmla="*/ 10 w 54"/>
                <a:gd name="T5" fmla="*/ 0 h 136"/>
                <a:gd name="T6" fmla="*/ 0 w 54"/>
                <a:gd name="T7" fmla="*/ 132 h 136"/>
                <a:gd name="T8" fmla="*/ 44 w 54"/>
                <a:gd name="T9" fmla="*/ 136 h 136"/>
              </a:gdLst>
              <a:ahLst/>
              <a:cxnLst>
                <a:cxn ang="0">
                  <a:pos x="T0" y="T1"/>
                </a:cxn>
                <a:cxn ang="0">
                  <a:pos x="T2" y="T3"/>
                </a:cxn>
                <a:cxn ang="0">
                  <a:pos x="T4" y="T5"/>
                </a:cxn>
                <a:cxn ang="0">
                  <a:pos x="T6" y="T7"/>
                </a:cxn>
                <a:cxn ang="0">
                  <a:pos x="T8" y="T9"/>
                </a:cxn>
              </a:cxnLst>
              <a:rect l="0" t="0" r="r" b="b"/>
              <a:pathLst>
                <a:path w="54" h="136">
                  <a:moveTo>
                    <a:pt x="44" y="136"/>
                  </a:moveTo>
                  <a:lnTo>
                    <a:pt x="54" y="2"/>
                  </a:lnTo>
                  <a:lnTo>
                    <a:pt x="10" y="0"/>
                  </a:lnTo>
                  <a:lnTo>
                    <a:pt x="0" y="132"/>
                  </a:lnTo>
                  <a:lnTo>
                    <a:pt x="44" y="136"/>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1" name="Freeform 223">
              <a:extLst>
                <a:ext uri="{FF2B5EF4-FFF2-40B4-BE49-F238E27FC236}">
                  <a16:creationId xmlns:a16="http://schemas.microsoft.com/office/drawing/2014/main" id="{9EDAFCE9-8BD2-47DE-8632-80E22FAE92F7}"/>
                </a:ext>
              </a:extLst>
            </p:cNvPr>
            <p:cNvSpPr>
              <a:spLocks/>
            </p:cNvSpPr>
            <p:nvPr/>
          </p:nvSpPr>
          <p:spPr bwMode="auto">
            <a:xfrm>
              <a:off x="5710" y="3131"/>
              <a:ext cx="13" cy="34"/>
            </a:xfrm>
            <a:custGeom>
              <a:avLst/>
              <a:gdLst>
                <a:gd name="T0" fmla="*/ 44 w 51"/>
                <a:gd name="T1" fmla="*/ 135 h 135"/>
                <a:gd name="T2" fmla="*/ 51 w 51"/>
                <a:gd name="T3" fmla="*/ 2 h 135"/>
                <a:gd name="T4" fmla="*/ 6 w 51"/>
                <a:gd name="T5" fmla="*/ 0 h 135"/>
                <a:gd name="T6" fmla="*/ 0 w 51"/>
                <a:gd name="T7" fmla="*/ 133 h 135"/>
                <a:gd name="T8" fmla="*/ 44 w 51"/>
                <a:gd name="T9" fmla="*/ 135 h 135"/>
              </a:gdLst>
              <a:ahLst/>
              <a:cxnLst>
                <a:cxn ang="0">
                  <a:pos x="T0" y="T1"/>
                </a:cxn>
                <a:cxn ang="0">
                  <a:pos x="T2" y="T3"/>
                </a:cxn>
                <a:cxn ang="0">
                  <a:pos x="T4" y="T5"/>
                </a:cxn>
                <a:cxn ang="0">
                  <a:pos x="T6" y="T7"/>
                </a:cxn>
                <a:cxn ang="0">
                  <a:pos x="T8" y="T9"/>
                </a:cxn>
              </a:cxnLst>
              <a:rect l="0" t="0" r="r" b="b"/>
              <a:pathLst>
                <a:path w="51" h="135">
                  <a:moveTo>
                    <a:pt x="44" y="135"/>
                  </a:moveTo>
                  <a:lnTo>
                    <a:pt x="51" y="2"/>
                  </a:lnTo>
                  <a:lnTo>
                    <a:pt x="6" y="0"/>
                  </a:lnTo>
                  <a:lnTo>
                    <a:pt x="0" y="133"/>
                  </a:lnTo>
                  <a:lnTo>
                    <a:pt x="44" y="13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2" name="Freeform 224">
              <a:extLst>
                <a:ext uri="{FF2B5EF4-FFF2-40B4-BE49-F238E27FC236}">
                  <a16:creationId xmlns:a16="http://schemas.microsoft.com/office/drawing/2014/main" id="{5B5A0ADB-E4B9-49D6-B4A5-878EFD75FD6E}"/>
                </a:ext>
              </a:extLst>
            </p:cNvPr>
            <p:cNvSpPr>
              <a:spLocks/>
            </p:cNvSpPr>
            <p:nvPr/>
          </p:nvSpPr>
          <p:spPr bwMode="auto">
            <a:xfrm>
              <a:off x="5711" y="3098"/>
              <a:ext cx="12" cy="34"/>
            </a:xfrm>
            <a:custGeom>
              <a:avLst/>
              <a:gdLst>
                <a:gd name="T0" fmla="*/ 45 w 47"/>
                <a:gd name="T1" fmla="*/ 134 h 134"/>
                <a:gd name="T2" fmla="*/ 47 w 47"/>
                <a:gd name="T3" fmla="*/ 0 h 134"/>
                <a:gd name="T4" fmla="*/ 2 w 47"/>
                <a:gd name="T5" fmla="*/ 0 h 134"/>
                <a:gd name="T6" fmla="*/ 0 w 47"/>
                <a:gd name="T7" fmla="*/ 132 h 134"/>
                <a:gd name="T8" fmla="*/ 45 w 47"/>
                <a:gd name="T9" fmla="*/ 134 h 134"/>
              </a:gdLst>
              <a:ahLst/>
              <a:cxnLst>
                <a:cxn ang="0">
                  <a:pos x="T0" y="T1"/>
                </a:cxn>
                <a:cxn ang="0">
                  <a:pos x="T2" y="T3"/>
                </a:cxn>
                <a:cxn ang="0">
                  <a:pos x="T4" y="T5"/>
                </a:cxn>
                <a:cxn ang="0">
                  <a:pos x="T6" y="T7"/>
                </a:cxn>
                <a:cxn ang="0">
                  <a:pos x="T8" y="T9"/>
                </a:cxn>
              </a:cxnLst>
              <a:rect l="0" t="0" r="r" b="b"/>
              <a:pathLst>
                <a:path w="47" h="134">
                  <a:moveTo>
                    <a:pt x="45" y="134"/>
                  </a:moveTo>
                  <a:lnTo>
                    <a:pt x="47" y="0"/>
                  </a:lnTo>
                  <a:lnTo>
                    <a:pt x="2" y="0"/>
                  </a:lnTo>
                  <a:lnTo>
                    <a:pt x="0" y="132"/>
                  </a:lnTo>
                  <a:lnTo>
                    <a:pt x="45" y="13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3" name="Freeform 225">
              <a:extLst>
                <a:ext uri="{FF2B5EF4-FFF2-40B4-BE49-F238E27FC236}">
                  <a16:creationId xmlns:a16="http://schemas.microsoft.com/office/drawing/2014/main" id="{E625FB89-7FB4-4DBC-9A42-1E0523A77D49}"/>
                </a:ext>
              </a:extLst>
            </p:cNvPr>
            <p:cNvSpPr>
              <a:spLocks/>
            </p:cNvSpPr>
            <p:nvPr/>
          </p:nvSpPr>
          <p:spPr bwMode="auto">
            <a:xfrm>
              <a:off x="5711" y="3065"/>
              <a:ext cx="12" cy="33"/>
            </a:xfrm>
            <a:custGeom>
              <a:avLst/>
              <a:gdLst>
                <a:gd name="T0" fmla="*/ 47 w 47"/>
                <a:gd name="T1" fmla="*/ 134 h 134"/>
                <a:gd name="T2" fmla="*/ 45 w 47"/>
                <a:gd name="T3" fmla="*/ 0 h 134"/>
                <a:gd name="T4" fmla="*/ 0 w 47"/>
                <a:gd name="T5" fmla="*/ 1 h 134"/>
                <a:gd name="T6" fmla="*/ 2 w 47"/>
                <a:gd name="T7" fmla="*/ 134 h 134"/>
                <a:gd name="T8" fmla="*/ 47 w 47"/>
                <a:gd name="T9" fmla="*/ 134 h 134"/>
              </a:gdLst>
              <a:ahLst/>
              <a:cxnLst>
                <a:cxn ang="0">
                  <a:pos x="T0" y="T1"/>
                </a:cxn>
                <a:cxn ang="0">
                  <a:pos x="T2" y="T3"/>
                </a:cxn>
                <a:cxn ang="0">
                  <a:pos x="T4" y="T5"/>
                </a:cxn>
                <a:cxn ang="0">
                  <a:pos x="T6" y="T7"/>
                </a:cxn>
                <a:cxn ang="0">
                  <a:pos x="T8" y="T9"/>
                </a:cxn>
              </a:cxnLst>
              <a:rect l="0" t="0" r="r" b="b"/>
              <a:pathLst>
                <a:path w="47" h="134">
                  <a:moveTo>
                    <a:pt x="47" y="134"/>
                  </a:moveTo>
                  <a:lnTo>
                    <a:pt x="45" y="0"/>
                  </a:lnTo>
                  <a:lnTo>
                    <a:pt x="0" y="1"/>
                  </a:lnTo>
                  <a:lnTo>
                    <a:pt x="2" y="134"/>
                  </a:lnTo>
                  <a:lnTo>
                    <a:pt x="47" y="13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4" name="Freeform 226">
              <a:extLst>
                <a:ext uri="{FF2B5EF4-FFF2-40B4-BE49-F238E27FC236}">
                  <a16:creationId xmlns:a16="http://schemas.microsoft.com/office/drawing/2014/main" id="{FA6F71CC-613F-494E-A459-85409826195A}"/>
                </a:ext>
              </a:extLst>
            </p:cNvPr>
            <p:cNvSpPr>
              <a:spLocks/>
            </p:cNvSpPr>
            <p:nvPr/>
          </p:nvSpPr>
          <p:spPr bwMode="auto">
            <a:xfrm>
              <a:off x="5710" y="3031"/>
              <a:ext cx="13" cy="34"/>
            </a:xfrm>
            <a:custGeom>
              <a:avLst/>
              <a:gdLst>
                <a:gd name="T0" fmla="*/ 51 w 51"/>
                <a:gd name="T1" fmla="*/ 135 h 136"/>
                <a:gd name="T2" fmla="*/ 44 w 51"/>
                <a:gd name="T3" fmla="*/ 0 h 136"/>
                <a:gd name="T4" fmla="*/ 0 w 51"/>
                <a:gd name="T5" fmla="*/ 3 h 136"/>
                <a:gd name="T6" fmla="*/ 6 w 51"/>
                <a:gd name="T7" fmla="*/ 136 h 136"/>
                <a:gd name="T8" fmla="*/ 51 w 51"/>
                <a:gd name="T9" fmla="*/ 135 h 136"/>
              </a:gdLst>
              <a:ahLst/>
              <a:cxnLst>
                <a:cxn ang="0">
                  <a:pos x="T0" y="T1"/>
                </a:cxn>
                <a:cxn ang="0">
                  <a:pos x="T2" y="T3"/>
                </a:cxn>
                <a:cxn ang="0">
                  <a:pos x="T4" y="T5"/>
                </a:cxn>
                <a:cxn ang="0">
                  <a:pos x="T6" y="T7"/>
                </a:cxn>
                <a:cxn ang="0">
                  <a:pos x="T8" y="T9"/>
                </a:cxn>
              </a:cxnLst>
              <a:rect l="0" t="0" r="r" b="b"/>
              <a:pathLst>
                <a:path w="51" h="136">
                  <a:moveTo>
                    <a:pt x="51" y="135"/>
                  </a:moveTo>
                  <a:lnTo>
                    <a:pt x="44" y="0"/>
                  </a:lnTo>
                  <a:lnTo>
                    <a:pt x="0" y="3"/>
                  </a:lnTo>
                  <a:lnTo>
                    <a:pt x="6" y="136"/>
                  </a:lnTo>
                  <a:lnTo>
                    <a:pt x="51" y="13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5" name="Freeform 227">
              <a:extLst>
                <a:ext uri="{FF2B5EF4-FFF2-40B4-BE49-F238E27FC236}">
                  <a16:creationId xmlns:a16="http://schemas.microsoft.com/office/drawing/2014/main" id="{495CA889-8286-4825-8E66-AFB85E932BE0}"/>
                </a:ext>
              </a:extLst>
            </p:cNvPr>
            <p:cNvSpPr>
              <a:spLocks/>
            </p:cNvSpPr>
            <p:nvPr/>
          </p:nvSpPr>
          <p:spPr bwMode="auto">
            <a:xfrm>
              <a:off x="5707" y="2998"/>
              <a:ext cx="14" cy="34"/>
            </a:xfrm>
            <a:custGeom>
              <a:avLst/>
              <a:gdLst>
                <a:gd name="T0" fmla="*/ 55 w 55"/>
                <a:gd name="T1" fmla="*/ 133 h 136"/>
                <a:gd name="T2" fmla="*/ 45 w 55"/>
                <a:gd name="T3" fmla="*/ 0 h 136"/>
                <a:gd name="T4" fmla="*/ 0 w 55"/>
                <a:gd name="T5" fmla="*/ 4 h 136"/>
                <a:gd name="T6" fmla="*/ 11 w 55"/>
                <a:gd name="T7" fmla="*/ 136 h 136"/>
                <a:gd name="T8" fmla="*/ 55 w 55"/>
                <a:gd name="T9" fmla="*/ 133 h 136"/>
              </a:gdLst>
              <a:ahLst/>
              <a:cxnLst>
                <a:cxn ang="0">
                  <a:pos x="T0" y="T1"/>
                </a:cxn>
                <a:cxn ang="0">
                  <a:pos x="T2" y="T3"/>
                </a:cxn>
                <a:cxn ang="0">
                  <a:pos x="T4" y="T5"/>
                </a:cxn>
                <a:cxn ang="0">
                  <a:pos x="T6" y="T7"/>
                </a:cxn>
                <a:cxn ang="0">
                  <a:pos x="T8" y="T9"/>
                </a:cxn>
              </a:cxnLst>
              <a:rect l="0" t="0" r="r" b="b"/>
              <a:pathLst>
                <a:path w="55" h="136">
                  <a:moveTo>
                    <a:pt x="55" y="133"/>
                  </a:moveTo>
                  <a:lnTo>
                    <a:pt x="45" y="0"/>
                  </a:lnTo>
                  <a:lnTo>
                    <a:pt x="0" y="4"/>
                  </a:lnTo>
                  <a:lnTo>
                    <a:pt x="11" y="136"/>
                  </a:lnTo>
                  <a:lnTo>
                    <a:pt x="55" y="13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6" name="Freeform 228">
              <a:extLst>
                <a:ext uri="{FF2B5EF4-FFF2-40B4-BE49-F238E27FC236}">
                  <a16:creationId xmlns:a16="http://schemas.microsoft.com/office/drawing/2014/main" id="{EA0EE937-E758-4B41-B9CF-90710C2CC1F9}"/>
                </a:ext>
              </a:extLst>
            </p:cNvPr>
            <p:cNvSpPr>
              <a:spLocks/>
            </p:cNvSpPr>
            <p:nvPr/>
          </p:nvSpPr>
          <p:spPr bwMode="auto">
            <a:xfrm>
              <a:off x="5704" y="2965"/>
              <a:ext cx="15" cy="34"/>
            </a:xfrm>
            <a:custGeom>
              <a:avLst/>
              <a:gdLst>
                <a:gd name="T0" fmla="*/ 59 w 59"/>
                <a:gd name="T1" fmla="*/ 133 h 137"/>
                <a:gd name="T2" fmla="*/ 44 w 59"/>
                <a:gd name="T3" fmla="*/ 0 h 137"/>
                <a:gd name="T4" fmla="*/ 0 w 59"/>
                <a:gd name="T5" fmla="*/ 5 h 137"/>
                <a:gd name="T6" fmla="*/ 14 w 59"/>
                <a:gd name="T7" fmla="*/ 137 h 137"/>
                <a:gd name="T8" fmla="*/ 59 w 59"/>
                <a:gd name="T9" fmla="*/ 133 h 137"/>
              </a:gdLst>
              <a:ahLst/>
              <a:cxnLst>
                <a:cxn ang="0">
                  <a:pos x="T0" y="T1"/>
                </a:cxn>
                <a:cxn ang="0">
                  <a:pos x="T2" y="T3"/>
                </a:cxn>
                <a:cxn ang="0">
                  <a:pos x="T4" y="T5"/>
                </a:cxn>
                <a:cxn ang="0">
                  <a:pos x="T6" y="T7"/>
                </a:cxn>
                <a:cxn ang="0">
                  <a:pos x="T8" y="T9"/>
                </a:cxn>
              </a:cxnLst>
              <a:rect l="0" t="0" r="r" b="b"/>
              <a:pathLst>
                <a:path w="59" h="137">
                  <a:moveTo>
                    <a:pt x="59" y="133"/>
                  </a:moveTo>
                  <a:lnTo>
                    <a:pt x="44" y="0"/>
                  </a:lnTo>
                  <a:lnTo>
                    <a:pt x="0" y="5"/>
                  </a:lnTo>
                  <a:lnTo>
                    <a:pt x="14" y="137"/>
                  </a:lnTo>
                  <a:lnTo>
                    <a:pt x="59" y="13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7" name="Freeform 229">
              <a:extLst>
                <a:ext uri="{FF2B5EF4-FFF2-40B4-BE49-F238E27FC236}">
                  <a16:creationId xmlns:a16="http://schemas.microsoft.com/office/drawing/2014/main" id="{202F7477-4201-4349-A832-4951460ED28D}"/>
                </a:ext>
              </a:extLst>
            </p:cNvPr>
            <p:cNvSpPr>
              <a:spLocks/>
            </p:cNvSpPr>
            <p:nvPr/>
          </p:nvSpPr>
          <p:spPr bwMode="auto">
            <a:xfrm>
              <a:off x="5699" y="2932"/>
              <a:ext cx="16" cy="34"/>
            </a:xfrm>
            <a:custGeom>
              <a:avLst/>
              <a:gdLst>
                <a:gd name="T0" fmla="*/ 62 w 62"/>
                <a:gd name="T1" fmla="*/ 132 h 137"/>
                <a:gd name="T2" fmla="*/ 44 w 62"/>
                <a:gd name="T3" fmla="*/ 0 h 137"/>
                <a:gd name="T4" fmla="*/ 0 w 62"/>
                <a:gd name="T5" fmla="*/ 6 h 137"/>
                <a:gd name="T6" fmla="*/ 18 w 62"/>
                <a:gd name="T7" fmla="*/ 137 h 137"/>
                <a:gd name="T8" fmla="*/ 62 w 62"/>
                <a:gd name="T9" fmla="*/ 132 h 137"/>
              </a:gdLst>
              <a:ahLst/>
              <a:cxnLst>
                <a:cxn ang="0">
                  <a:pos x="T0" y="T1"/>
                </a:cxn>
                <a:cxn ang="0">
                  <a:pos x="T2" y="T3"/>
                </a:cxn>
                <a:cxn ang="0">
                  <a:pos x="T4" y="T5"/>
                </a:cxn>
                <a:cxn ang="0">
                  <a:pos x="T6" y="T7"/>
                </a:cxn>
                <a:cxn ang="0">
                  <a:pos x="T8" y="T9"/>
                </a:cxn>
              </a:cxnLst>
              <a:rect l="0" t="0" r="r" b="b"/>
              <a:pathLst>
                <a:path w="62" h="137">
                  <a:moveTo>
                    <a:pt x="62" y="132"/>
                  </a:moveTo>
                  <a:lnTo>
                    <a:pt x="44" y="0"/>
                  </a:lnTo>
                  <a:lnTo>
                    <a:pt x="0" y="6"/>
                  </a:lnTo>
                  <a:lnTo>
                    <a:pt x="18" y="137"/>
                  </a:lnTo>
                  <a:lnTo>
                    <a:pt x="62" y="13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8" name="Rectangle 230">
              <a:extLst>
                <a:ext uri="{FF2B5EF4-FFF2-40B4-BE49-F238E27FC236}">
                  <a16:creationId xmlns:a16="http://schemas.microsoft.com/office/drawing/2014/main" id="{053A7436-1B75-42B1-A5C8-94F7681EA6D3}"/>
                </a:ext>
              </a:extLst>
            </p:cNvPr>
            <p:cNvSpPr>
              <a:spLocks noChangeArrowheads="1"/>
            </p:cNvSpPr>
            <p:nvPr/>
          </p:nvSpPr>
          <p:spPr bwMode="auto">
            <a:xfrm>
              <a:off x="6045" y="2910"/>
              <a:ext cx="11" cy="9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9" name="Freeform 231">
              <a:extLst>
                <a:ext uri="{FF2B5EF4-FFF2-40B4-BE49-F238E27FC236}">
                  <a16:creationId xmlns:a16="http://schemas.microsoft.com/office/drawing/2014/main" id="{CE94261A-EE44-4152-83E8-B9D9B3C9863C}"/>
                </a:ext>
              </a:extLst>
            </p:cNvPr>
            <p:cNvSpPr>
              <a:spLocks/>
            </p:cNvSpPr>
            <p:nvPr/>
          </p:nvSpPr>
          <p:spPr bwMode="auto">
            <a:xfrm>
              <a:off x="4986" y="2906"/>
              <a:ext cx="682" cy="506"/>
            </a:xfrm>
            <a:custGeom>
              <a:avLst/>
              <a:gdLst>
                <a:gd name="T0" fmla="*/ 2727 w 2727"/>
                <a:gd name="T1" fmla="*/ 36 h 2023"/>
                <a:gd name="T2" fmla="*/ 26 w 2727"/>
                <a:gd name="T3" fmla="*/ 2023 h 2023"/>
                <a:gd name="T4" fmla="*/ 0 w 2727"/>
                <a:gd name="T5" fmla="*/ 1987 h 2023"/>
                <a:gd name="T6" fmla="*/ 2701 w 2727"/>
                <a:gd name="T7" fmla="*/ 0 h 2023"/>
                <a:gd name="T8" fmla="*/ 2727 w 2727"/>
                <a:gd name="T9" fmla="*/ 36 h 2023"/>
              </a:gdLst>
              <a:ahLst/>
              <a:cxnLst>
                <a:cxn ang="0">
                  <a:pos x="T0" y="T1"/>
                </a:cxn>
                <a:cxn ang="0">
                  <a:pos x="T2" y="T3"/>
                </a:cxn>
                <a:cxn ang="0">
                  <a:pos x="T4" y="T5"/>
                </a:cxn>
                <a:cxn ang="0">
                  <a:pos x="T6" y="T7"/>
                </a:cxn>
                <a:cxn ang="0">
                  <a:pos x="T8" y="T9"/>
                </a:cxn>
              </a:cxnLst>
              <a:rect l="0" t="0" r="r" b="b"/>
              <a:pathLst>
                <a:path w="2727" h="2023">
                  <a:moveTo>
                    <a:pt x="2727" y="36"/>
                  </a:moveTo>
                  <a:lnTo>
                    <a:pt x="26" y="2023"/>
                  </a:lnTo>
                  <a:lnTo>
                    <a:pt x="0" y="1987"/>
                  </a:lnTo>
                  <a:lnTo>
                    <a:pt x="2701" y="0"/>
                  </a:lnTo>
                  <a:lnTo>
                    <a:pt x="2727" y="36"/>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0" name="Freeform 232">
              <a:extLst>
                <a:ext uri="{FF2B5EF4-FFF2-40B4-BE49-F238E27FC236}">
                  <a16:creationId xmlns:a16="http://schemas.microsoft.com/office/drawing/2014/main" id="{201076D1-49DF-4DC1-9B75-83971144F3D6}"/>
                </a:ext>
              </a:extLst>
            </p:cNvPr>
            <p:cNvSpPr>
              <a:spLocks/>
            </p:cNvSpPr>
            <p:nvPr/>
          </p:nvSpPr>
          <p:spPr bwMode="auto">
            <a:xfrm>
              <a:off x="5742" y="2906"/>
              <a:ext cx="518" cy="374"/>
            </a:xfrm>
            <a:custGeom>
              <a:avLst/>
              <a:gdLst>
                <a:gd name="T0" fmla="*/ 26 w 2071"/>
                <a:gd name="T1" fmla="*/ 0 h 1498"/>
                <a:gd name="T2" fmla="*/ 2071 w 2071"/>
                <a:gd name="T3" fmla="*/ 1461 h 1498"/>
                <a:gd name="T4" fmla="*/ 2045 w 2071"/>
                <a:gd name="T5" fmla="*/ 1498 h 1498"/>
                <a:gd name="T6" fmla="*/ 0 w 2071"/>
                <a:gd name="T7" fmla="*/ 36 h 1498"/>
                <a:gd name="T8" fmla="*/ 26 w 2071"/>
                <a:gd name="T9" fmla="*/ 0 h 1498"/>
              </a:gdLst>
              <a:ahLst/>
              <a:cxnLst>
                <a:cxn ang="0">
                  <a:pos x="T0" y="T1"/>
                </a:cxn>
                <a:cxn ang="0">
                  <a:pos x="T2" y="T3"/>
                </a:cxn>
                <a:cxn ang="0">
                  <a:pos x="T4" y="T5"/>
                </a:cxn>
                <a:cxn ang="0">
                  <a:pos x="T6" y="T7"/>
                </a:cxn>
                <a:cxn ang="0">
                  <a:pos x="T8" y="T9"/>
                </a:cxn>
              </a:cxnLst>
              <a:rect l="0" t="0" r="r" b="b"/>
              <a:pathLst>
                <a:path w="2071" h="1498">
                  <a:moveTo>
                    <a:pt x="26" y="0"/>
                  </a:moveTo>
                  <a:lnTo>
                    <a:pt x="2071" y="1461"/>
                  </a:lnTo>
                  <a:lnTo>
                    <a:pt x="2045" y="1498"/>
                  </a:lnTo>
                  <a:lnTo>
                    <a:pt x="0" y="36"/>
                  </a:lnTo>
                  <a:lnTo>
                    <a:pt x="2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1" name="Freeform 233">
              <a:extLst>
                <a:ext uri="{FF2B5EF4-FFF2-40B4-BE49-F238E27FC236}">
                  <a16:creationId xmlns:a16="http://schemas.microsoft.com/office/drawing/2014/main" id="{1A25C6D2-9314-4F6E-8A35-889B08A428BE}"/>
                </a:ext>
              </a:extLst>
            </p:cNvPr>
            <p:cNvSpPr>
              <a:spLocks/>
            </p:cNvSpPr>
            <p:nvPr/>
          </p:nvSpPr>
          <p:spPr bwMode="auto">
            <a:xfrm>
              <a:off x="5715" y="2927"/>
              <a:ext cx="236" cy="680"/>
            </a:xfrm>
            <a:custGeom>
              <a:avLst/>
              <a:gdLst>
                <a:gd name="T0" fmla="*/ 42 w 944"/>
                <a:gd name="T1" fmla="*/ 0 h 2720"/>
                <a:gd name="T2" fmla="*/ 944 w 944"/>
                <a:gd name="T3" fmla="*/ 2706 h 2720"/>
                <a:gd name="T4" fmla="*/ 901 w 944"/>
                <a:gd name="T5" fmla="*/ 2720 h 2720"/>
                <a:gd name="T6" fmla="*/ 0 w 944"/>
                <a:gd name="T7" fmla="*/ 14 h 2720"/>
                <a:gd name="T8" fmla="*/ 42 w 944"/>
                <a:gd name="T9" fmla="*/ 0 h 2720"/>
              </a:gdLst>
              <a:ahLst/>
              <a:cxnLst>
                <a:cxn ang="0">
                  <a:pos x="T0" y="T1"/>
                </a:cxn>
                <a:cxn ang="0">
                  <a:pos x="T2" y="T3"/>
                </a:cxn>
                <a:cxn ang="0">
                  <a:pos x="T4" y="T5"/>
                </a:cxn>
                <a:cxn ang="0">
                  <a:pos x="T6" y="T7"/>
                </a:cxn>
                <a:cxn ang="0">
                  <a:pos x="T8" y="T9"/>
                </a:cxn>
              </a:cxnLst>
              <a:rect l="0" t="0" r="r" b="b"/>
              <a:pathLst>
                <a:path w="944" h="2720">
                  <a:moveTo>
                    <a:pt x="42" y="0"/>
                  </a:moveTo>
                  <a:lnTo>
                    <a:pt x="944" y="2706"/>
                  </a:lnTo>
                  <a:lnTo>
                    <a:pt x="901" y="2720"/>
                  </a:lnTo>
                  <a:lnTo>
                    <a:pt x="0" y="14"/>
                  </a:lnTo>
                  <a:lnTo>
                    <a:pt x="42"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2" name="Freeform 234">
              <a:extLst>
                <a:ext uri="{FF2B5EF4-FFF2-40B4-BE49-F238E27FC236}">
                  <a16:creationId xmlns:a16="http://schemas.microsoft.com/office/drawing/2014/main" id="{F318EDDB-DBFC-4545-8BA8-408C0D02553A}"/>
                </a:ext>
              </a:extLst>
            </p:cNvPr>
            <p:cNvSpPr>
              <a:spLocks/>
            </p:cNvSpPr>
            <p:nvPr/>
          </p:nvSpPr>
          <p:spPr bwMode="auto">
            <a:xfrm>
              <a:off x="5424" y="2927"/>
              <a:ext cx="271" cy="823"/>
            </a:xfrm>
            <a:custGeom>
              <a:avLst/>
              <a:gdLst>
                <a:gd name="T0" fmla="*/ 1085 w 1085"/>
                <a:gd name="T1" fmla="*/ 14 h 3294"/>
                <a:gd name="T2" fmla="*/ 43 w 1085"/>
                <a:gd name="T3" fmla="*/ 3294 h 3294"/>
                <a:gd name="T4" fmla="*/ 0 w 1085"/>
                <a:gd name="T5" fmla="*/ 3280 h 3294"/>
                <a:gd name="T6" fmla="*/ 1044 w 1085"/>
                <a:gd name="T7" fmla="*/ 0 h 3294"/>
                <a:gd name="T8" fmla="*/ 1085 w 1085"/>
                <a:gd name="T9" fmla="*/ 14 h 3294"/>
              </a:gdLst>
              <a:ahLst/>
              <a:cxnLst>
                <a:cxn ang="0">
                  <a:pos x="T0" y="T1"/>
                </a:cxn>
                <a:cxn ang="0">
                  <a:pos x="T2" y="T3"/>
                </a:cxn>
                <a:cxn ang="0">
                  <a:pos x="T4" y="T5"/>
                </a:cxn>
                <a:cxn ang="0">
                  <a:pos x="T6" y="T7"/>
                </a:cxn>
                <a:cxn ang="0">
                  <a:pos x="T8" y="T9"/>
                </a:cxn>
              </a:cxnLst>
              <a:rect l="0" t="0" r="r" b="b"/>
              <a:pathLst>
                <a:path w="1085" h="3294">
                  <a:moveTo>
                    <a:pt x="1085" y="14"/>
                  </a:moveTo>
                  <a:lnTo>
                    <a:pt x="43" y="3294"/>
                  </a:lnTo>
                  <a:lnTo>
                    <a:pt x="0" y="3280"/>
                  </a:lnTo>
                  <a:lnTo>
                    <a:pt x="1044" y="0"/>
                  </a:lnTo>
                  <a:lnTo>
                    <a:pt x="1085" y="1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3" name="Line 235">
              <a:extLst>
                <a:ext uri="{FF2B5EF4-FFF2-40B4-BE49-F238E27FC236}">
                  <a16:creationId xmlns:a16="http://schemas.microsoft.com/office/drawing/2014/main" id="{B1AC9FD4-1031-4350-8AD1-C696B6C5C33F}"/>
                </a:ext>
              </a:extLst>
            </p:cNvPr>
            <p:cNvSpPr>
              <a:spLocks noChangeShapeType="1"/>
            </p:cNvSpPr>
            <p:nvPr/>
          </p:nvSpPr>
          <p:spPr bwMode="auto">
            <a:xfrm>
              <a:off x="4997" y="3361"/>
              <a:ext cx="0" cy="11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4" name="Line 236">
              <a:extLst>
                <a:ext uri="{FF2B5EF4-FFF2-40B4-BE49-F238E27FC236}">
                  <a16:creationId xmlns:a16="http://schemas.microsoft.com/office/drawing/2014/main" id="{6C24D67F-ADED-46CA-ACD0-1E3827E9436D}"/>
                </a:ext>
              </a:extLst>
            </p:cNvPr>
            <p:cNvSpPr>
              <a:spLocks noChangeShapeType="1"/>
            </p:cNvSpPr>
            <p:nvPr/>
          </p:nvSpPr>
          <p:spPr bwMode="auto">
            <a:xfrm>
              <a:off x="5427" y="3701"/>
              <a:ext cx="0" cy="112"/>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5" name="Line 237">
              <a:extLst>
                <a:ext uri="{FF2B5EF4-FFF2-40B4-BE49-F238E27FC236}">
                  <a16:creationId xmlns:a16="http://schemas.microsoft.com/office/drawing/2014/main" id="{5709F28B-F465-4B8C-BFB9-217E3B9C7D93}"/>
                </a:ext>
              </a:extLst>
            </p:cNvPr>
            <p:cNvSpPr>
              <a:spLocks noChangeShapeType="1"/>
            </p:cNvSpPr>
            <p:nvPr/>
          </p:nvSpPr>
          <p:spPr bwMode="auto">
            <a:xfrm>
              <a:off x="5946" y="3537"/>
              <a:ext cx="0" cy="158"/>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6" name="Rectangle 238">
              <a:extLst>
                <a:ext uri="{FF2B5EF4-FFF2-40B4-BE49-F238E27FC236}">
                  <a16:creationId xmlns:a16="http://schemas.microsoft.com/office/drawing/2014/main" id="{FD37A962-3425-4C2E-B452-F8649DED5BFB}"/>
                </a:ext>
              </a:extLst>
            </p:cNvPr>
            <p:cNvSpPr>
              <a:spLocks noChangeArrowheads="1"/>
            </p:cNvSpPr>
            <p:nvPr/>
          </p:nvSpPr>
          <p:spPr bwMode="auto">
            <a:xfrm>
              <a:off x="5683" y="3330"/>
              <a:ext cx="11" cy="106"/>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7" name="Line 239">
              <a:extLst>
                <a:ext uri="{FF2B5EF4-FFF2-40B4-BE49-F238E27FC236}">
                  <a16:creationId xmlns:a16="http://schemas.microsoft.com/office/drawing/2014/main" id="{41452A09-6D04-4E03-8116-F8398A7BEE16}"/>
                </a:ext>
              </a:extLst>
            </p:cNvPr>
            <p:cNvSpPr>
              <a:spLocks noChangeShapeType="1"/>
            </p:cNvSpPr>
            <p:nvPr/>
          </p:nvSpPr>
          <p:spPr bwMode="auto">
            <a:xfrm>
              <a:off x="6252" y="3220"/>
              <a:ext cx="0" cy="153"/>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8" name="Freeform 240">
              <a:extLst>
                <a:ext uri="{FF2B5EF4-FFF2-40B4-BE49-F238E27FC236}">
                  <a16:creationId xmlns:a16="http://schemas.microsoft.com/office/drawing/2014/main" id="{4E7DA1C5-6D5F-4F36-8DBB-A93DCF69E9A4}"/>
                </a:ext>
              </a:extLst>
            </p:cNvPr>
            <p:cNvSpPr>
              <a:spLocks/>
            </p:cNvSpPr>
            <p:nvPr/>
          </p:nvSpPr>
          <p:spPr bwMode="auto">
            <a:xfrm>
              <a:off x="6044" y="3002"/>
              <a:ext cx="12" cy="65"/>
            </a:xfrm>
            <a:custGeom>
              <a:avLst/>
              <a:gdLst>
                <a:gd name="T0" fmla="*/ 46 w 46"/>
                <a:gd name="T1" fmla="*/ 0 h 260"/>
                <a:gd name="T2" fmla="*/ 45 w 46"/>
                <a:gd name="T3" fmla="*/ 260 h 260"/>
                <a:gd name="T4" fmla="*/ 0 w 46"/>
                <a:gd name="T5" fmla="*/ 260 h 260"/>
                <a:gd name="T6" fmla="*/ 1 w 46"/>
                <a:gd name="T7" fmla="*/ 0 h 260"/>
                <a:gd name="T8" fmla="*/ 46 w 46"/>
                <a:gd name="T9" fmla="*/ 0 h 260"/>
              </a:gdLst>
              <a:ahLst/>
              <a:cxnLst>
                <a:cxn ang="0">
                  <a:pos x="T0" y="T1"/>
                </a:cxn>
                <a:cxn ang="0">
                  <a:pos x="T2" y="T3"/>
                </a:cxn>
                <a:cxn ang="0">
                  <a:pos x="T4" y="T5"/>
                </a:cxn>
                <a:cxn ang="0">
                  <a:pos x="T6" y="T7"/>
                </a:cxn>
                <a:cxn ang="0">
                  <a:pos x="T8" y="T9"/>
                </a:cxn>
              </a:cxnLst>
              <a:rect l="0" t="0" r="r" b="b"/>
              <a:pathLst>
                <a:path w="46" h="260">
                  <a:moveTo>
                    <a:pt x="46" y="0"/>
                  </a:moveTo>
                  <a:lnTo>
                    <a:pt x="45" y="260"/>
                  </a:lnTo>
                  <a:lnTo>
                    <a:pt x="0" y="260"/>
                  </a:lnTo>
                  <a:lnTo>
                    <a:pt x="1" y="0"/>
                  </a:lnTo>
                  <a:lnTo>
                    <a:pt x="4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9" name="Freeform 241">
              <a:extLst>
                <a:ext uri="{FF2B5EF4-FFF2-40B4-BE49-F238E27FC236}">
                  <a16:creationId xmlns:a16="http://schemas.microsoft.com/office/drawing/2014/main" id="{95D2F60E-CD59-4F32-90DD-EFB4F4F198B4}"/>
                </a:ext>
              </a:extLst>
            </p:cNvPr>
            <p:cNvSpPr>
              <a:spLocks/>
            </p:cNvSpPr>
            <p:nvPr/>
          </p:nvSpPr>
          <p:spPr bwMode="auto">
            <a:xfrm>
              <a:off x="5749" y="2895"/>
              <a:ext cx="18" cy="16"/>
            </a:xfrm>
            <a:custGeom>
              <a:avLst/>
              <a:gdLst>
                <a:gd name="T0" fmla="*/ 0 w 71"/>
                <a:gd name="T1" fmla="*/ 41 h 64"/>
                <a:gd name="T2" fmla="*/ 53 w 71"/>
                <a:gd name="T3" fmla="*/ 64 h 64"/>
                <a:gd name="T4" fmla="*/ 71 w 71"/>
                <a:gd name="T5" fmla="*/ 22 h 64"/>
                <a:gd name="T6" fmla="*/ 18 w 71"/>
                <a:gd name="T7" fmla="*/ 0 h 64"/>
                <a:gd name="T8" fmla="*/ 0 w 71"/>
                <a:gd name="T9" fmla="*/ 41 h 64"/>
              </a:gdLst>
              <a:ahLst/>
              <a:cxnLst>
                <a:cxn ang="0">
                  <a:pos x="T0" y="T1"/>
                </a:cxn>
                <a:cxn ang="0">
                  <a:pos x="T2" y="T3"/>
                </a:cxn>
                <a:cxn ang="0">
                  <a:pos x="T4" y="T5"/>
                </a:cxn>
                <a:cxn ang="0">
                  <a:pos x="T6" y="T7"/>
                </a:cxn>
                <a:cxn ang="0">
                  <a:pos x="T8" y="T9"/>
                </a:cxn>
              </a:cxnLst>
              <a:rect l="0" t="0" r="r" b="b"/>
              <a:pathLst>
                <a:path w="71" h="64">
                  <a:moveTo>
                    <a:pt x="0" y="41"/>
                  </a:moveTo>
                  <a:lnTo>
                    <a:pt x="53" y="64"/>
                  </a:lnTo>
                  <a:lnTo>
                    <a:pt x="71" y="22"/>
                  </a:lnTo>
                  <a:lnTo>
                    <a:pt x="18" y="0"/>
                  </a:lnTo>
                  <a:lnTo>
                    <a:pt x="0" y="4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30" name="Freeform 242">
              <a:extLst>
                <a:ext uri="{FF2B5EF4-FFF2-40B4-BE49-F238E27FC236}">
                  <a16:creationId xmlns:a16="http://schemas.microsoft.com/office/drawing/2014/main" id="{6C5AAC78-E4E2-4D0F-97D1-BFB749F34B99}"/>
                </a:ext>
              </a:extLst>
            </p:cNvPr>
            <p:cNvSpPr>
              <a:spLocks/>
            </p:cNvSpPr>
            <p:nvPr/>
          </p:nvSpPr>
          <p:spPr bwMode="auto">
            <a:xfrm>
              <a:off x="5762" y="2900"/>
              <a:ext cx="18" cy="16"/>
            </a:xfrm>
            <a:custGeom>
              <a:avLst/>
              <a:gdLst>
                <a:gd name="T0" fmla="*/ 0 w 71"/>
                <a:gd name="T1" fmla="*/ 42 h 62"/>
                <a:gd name="T2" fmla="*/ 55 w 71"/>
                <a:gd name="T3" fmla="*/ 62 h 62"/>
                <a:gd name="T4" fmla="*/ 71 w 71"/>
                <a:gd name="T5" fmla="*/ 21 h 62"/>
                <a:gd name="T6" fmla="*/ 18 w 71"/>
                <a:gd name="T7" fmla="*/ 0 h 62"/>
                <a:gd name="T8" fmla="*/ 0 w 71"/>
                <a:gd name="T9" fmla="*/ 42 h 62"/>
              </a:gdLst>
              <a:ahLst/>
              <a:cxnLst>
                <a:cxn ang="0">
                  <a:pos x="T0" y="T1"/>
                </a:cxn>
                <a:cxn ang="0">
                  <a:pos x="T2" y="T3"/>
                </a:cxn>
                <a:cxn ang="0">
                  <a:pos x="T4" y="T5"/>
                </a:cxn>
                <a:cxn ang="0">
                  <a:pos x="T6" y="T7"/>
                </a:cxn>
                <a:cxn ang="0">
                  <a:pos x="T8" y="T9"/>
                </a:cxn>
              </a:cxnLst>
              <a:rect l="0" t="0" r="r" b="b"/>
              <a:pathLst>
                <a:path w="71" h="62">
                  <a:moveTo>
                    <a:pt x="0" y="42"/>
                  </a:moveTo>
                  <a:lnTo>
                    <a:pt x="55" y="62"/>
                  </a:lnTo>
                  <a:lnTo>
                    <a:pt x="71" y="21"/>
                  </a:lnTo>
                  <a:lnTo>
                    <a:pt x="18" y="0"/>
                  </a:lnTo>
                  <a:lnTo>
                    <a:pt x="0" y="4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31" name="Freeform 243">
              <a:extLst>
                <a:ext uri="{FF2B5EF4-FFF2-40B4-BE49-F238E27FC236}">
                  <a16:creationId xmlns:a16="http://schemas.microsoft.com/office/drawing/2014/main" id="{D8B2F798-91A2-4C92-928E-50AF8931C107}"/>
                </a:ext>
              </a:extLst>
            </p:cNvPr>
            <p:cNvSpPr>
              <a:spLocks/>
            </p:cNvSpPr>
            <p:nvPr/>
          </p:nvSpPr>
          <p:spPr bwMode="auto">
            <a:xfrm>
              <a:off x="5776" y="2905"/>
              <a:ext cx="18" cy="16"/>
            </a:xfrm>
            <a:custGeom>
              <a:avLst/>
              <a:gdLst>
                <a:gd name="T0" fmla="*/ 0 w 70"/>
                <a:gd name="T1" fmla="*/ 41 h 61"/>
                <a:gd name="T2" fmla="*/ 56 w 70"/>
                <a:gd name="T3" fmla="*/ 61 h 61"/>
                <a:gd name="T4" fmla="*/ 70 w 70"/>
                <a:gd name="T5" fmla="*/ 19 h 61"/>
                <a:gd name="T6" fmla="*/ 16 w 70"/>
                <a:gd name="T7" fmla="*/ 0 h 61"/>
                <a:gd name="T8" fmla="*/ 0 w 70"/>
                <a:gd name="T9" fmla="*/ 41 h 61"/>
              </a:gdLst>
              <a:ahLst/>
              <a:cxnLst>
                <a:cxn ang="0">
                  <a:pos x="T0" y="T1"/>
                </a:cxn>
                <a:cxn ang="0">
                  <a:pos x="T2" y="T3"/>
                </a:cxn>
                <a:cxn ang="0">
                  <a:pos x="T4" y="T5"/>
                </a:cxn>
                <a:cxn ang="0">
                  <a:pos x="T6" y="T7"/>
                </a:cxn>
                <a:cxn ang="0">
                  <a:pos x="T8" y="T9"/>
                </a:cxn>
              </a:cxnLst>
              <a:rect l="0" t="0" r="r" b="b"/>
              <a:pathLst>
                <a:path w="70" h="61">
                  <a:moveTo>
                    <a:pt x="0" y="41"/>
                  </a:moveTo>
                  <a:lnTo>
                    <a:pt x="56" y="61"/>
                  </a:lnTo>
                  <a:lnTo>
                    <a:pt x="70" y="19"/>
                  </a:lnTo>
                  <a:lnTo>
                    <a:pt x="16" y="0"/>
                  </a:lnTo>
                  <a:lnTo>
                    <a:pt x="0" y="4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52" name="Freeform 244">
              <a:extLst>
                <a:ext uri="{FF2B5EF4-FFF2-40B4-BE49-F238E27FC236}">
                  <a16:creationId xmlns:a16="http://schemas.microsoft.com/office/drawing/2014/main" id="{FAADFDDB-A2E9-4196-BF9F-67998C1BBD0A}"/>
                </a:ext>
              </a:extLst>
            </p:cNvPr>
            <p:cNvSpPr>
              <a:spLocks/>
            </p:cNvSpPr>
            <p:nvPr/>
          </p:nvSpPr>
          <p:spPr bwMode="auto">
            <a:xfrm>
              <a:off x="5790" y="2910"/>
              <a:ext cx="17" cy="15"/>
            </a:xfrm>
            <a:custGeom>
              <a:avLst/>
              <a:gdLst>
                <a:gd name="T0" fmla="*/ 0 w 68"/>
                <a:gd name="T1" fmla="*/ 42 h 60"/>
                <a:gd name="T2" fmla="*/ 56 w 68"/>
                <a:gd name="T3" fmla="*/ 60 h 60"/>
                <a:gd name="T4" fmla="*/ 68 w 68"/>
                <a:gd name="T5" fmla="*/ 17 h 60"/>
                <a:gd name="T6" fmla="*/ 14 w 68"/>
                <a:gd name="T7" fmla="*/ 0 h 60"/>
                <a:gd name="T8" fmla="*/ 0 w 68"/>
                <a:gd name="T9" fmla="*/ 42 h 60"/>
              </a:gdLst>
              <a:ahLst/>
              <a:cxnLst>
                <a:cxn ang="0">
                  <a:pos x="T0" y="T1"/>
                </a:cxn>
                <a:cxn ang="0">
                  <a:pos x="T2" y="T3"/>
                </a:cxn>
                <a:cxn ang="0">
                  <a:pos x="T4" y="T5"/>
                </a:cxn>
                <a:cxn ang="0">
                  <a:pos x="T6" y="T7"/>
                </a:cxn>
                <a:cxn ang="0">
                  <a:pos x="T8" y="T9"/>
                </a:cxn>
              </a:cxnLst>
              <a:rect l="0" t="0" r="r" b="b"/>
              <a:pathLst>
                <a:path w="68" h="60">
                  <a:moveTo>
                    <a:pt x="0" y="42"/>
                  </a:moveTo>
                  <a:lnTo>
                    <a:pt x="56" y="60"/>
                  </a:lnTo>
                  <a:lnTo>
                    <a:pt x="68" y="17"/>
                  </a:lnTo>
                  <a:lnTo>
                    <a:pt x="14" y="0"/>
                  </a:lnTo>
                  <a:lnTo>
                    <a:pt x="0" y="4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53" name="Freeform 245">
              <a:extLst>
                <a:ext uri="{FF2B5EF4-FFF2-40B4-BE49-F238E27FC236}">
                  <a16:creationId xmlns:a16="http://schemas.microsoft.com/office/drawing/2014/main" id="{DAEA675F-6804-4D9D-9284-8EA535180F03}"/>
                </a:ext>
              </a:extLst>
            </p:cNvPr>
            <p:cNvSpPr>
              <a:spLocks/>
            </p:cNvSpPr>
            <p:nvPr/>
          </p:nvSpPr>
          <p:spPr bwMode="auto">
            <a:xfrm>
              <a:off x="5804" y="2915"/>
              <a:ext cx="17" cy="14"/>
            </a:xfrm>
            <a:custGeom>
              <a:avLst/>
              <a:gdLst>
                <a:gd name="T0" fmla="*/ 0 w 68"/>
                <a:gd name="T1" fmla="*/ 43 h 60"/>
                <a:gd name="T2" fmla="*/ 56 w 68"/>
                <a:gd name="T3" fmla="*/ 60 h 60"/>
                <a:gd name="T4" fmla="*/ 68 w 68"/>
                <a:gd name="T5" fmla="*/ 16 h 60"/>
                <a:gd name="T6" fmla="*/ 12 w 68"/>
                <a:gd name="T7" fmla="*/ 0 h 60"/>
                <a:gd name="T8" fmla="*/ 0 w 68"/>
                <a:gd name="T9" fmla="*/ 43 h 60"/>
              </a:gdLst>
              <a:ahLst/>
              <a:cxnLst>
                <a:cxn ang="0">
                  <a:pos x="T0" y="T1"/>
                </a:cxn>
                <a:cxn ang="0">
                  <a:pos x="T2" y="T3"/>
                </a:cxn>
                <a:cxn ang="0">
                  <a:pos x="T4" y="T5"/>
                </a:cxn>
                <a:cxn ang="0">
                  <a:pos x="T6" y="T7"/>
                </a:cxn>
                <a:cxn ang="0">
                  <a:pos x="T8" y="T9"/>
                </a:cxn>
              </a:cxnLst>
              <a:rect l="0" t="0" r="r" b="b"/>
              <a:pathLst>
                <a:path w="68" h="60">
                  <a:moveTo>
                    <a:pt x="0" y="43"/>
                  </a:moveTo>
                  <a:lnTo>
                    <a:pt x="56" y="60"/>
                  </a:lnTo>
                  <a:lnTo>
                    <a:pt x="68" y="16"/>
                  </a:lnTo>
                  <a:lnTo>
                    <a:pt x="12" y="0"/>
                  </a:lnTo>
                  <a:lnTo>
                    <a:pt x="0" y="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2" name="Freeform 246">
              <a:extLst>
                <a:ext uri="{FF2B5EF4-FFF2-40B4-BE49-F238E27FC236}">
                  <a16:creationId xmlns:a16="http://schemas.microsoft.com/office/drawing/2014/main" id="{78F98B1F-4471-4D90-8405-50ED4E206ED2}"/>
                </a:ext>
              </a:extLst>
            </p:cNvPr>
            <p:cNvSpPr>
              <a:spLocks/>
            </p:cNvSpPr>
            <p:nvPr/>
          </p:nvSpPr>
          <p:spPr bwMode="auto">
            <a:xfrm>
              <a:off x="5818" y="2918"/>
              <a:ext cx="17" cy="15"/>
            </a:xfrm>
            <a:custGeom>
              <a:avLst/>
              <a:gdLst>
                <a:gd name="T0" fmla="*/ 0 w 67"/>
                <a:gd name="T1" fmla="*/ 44 h 57"/>
                <a:gd name="T2" fmla="*/ 57 w 67"/>
                <a:gd name="T3" fmla="*/ 57 h 57"/>
                <a:gd name="T4" fmla="*/ 67 w 67"/>
                <a:gd name="T5" fmla="*/ 14 h 57"/>
                <a:gd name="T6" fmla="*/ 12 w 67"/>
                <a:gd name="T7" fmla="*/ 0 h 57"/>
                <a:gd name="T8" fmla="*/ 0 w 67"/>
                <a:gd name="T9" fmla="*/ 44 h 57"/>
              </a:gdLst>
              <a:ahLst/>
              <a:cxnLst>
                <a:cxn ang="0">
                  <a:pos x="T0" y="T1"/>
                </a:cxn>
                <a:cxn ang="0">
                  <a:pos x="T2" y="T3"/>
                </a:cxn>
                <a:cxn ang="0">
                  <a:pos x="T4" y="T5"/>
                </a:cxn>
                <a:cxn ang="0">
                  <a:pos x="T6" y="T7"/>
                </a:cxn>
                <a:cxn ang="0">
                  <a:pos x="T8" y="T9"/>
                </a:cxn>
              </a:cxnLst>
              <a:rect l="0" t="0" r="r" b="b"/>
              <a:pathLst>
                <a:path w="67" h="57">
                  <a:moveTo>
                    <a:pt x="0" y="44"/>
                  </a:moveTo>
                  <a:lnTo>
                    <a:pt x="57" y="57"/>
                  </a:lnTo>
                  <a:lnTo>
                    <a:pt x="67" y="14"/>
                  </a:lnTo>
                  <a:lnTo>
                    <a:pt x="12"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56" name="Freeform 247">
              <a:extLst>
                <a:ext uri="{FF2B5EF4-FFF2-40B4-BE49-F238E27FC236}">
                  <a16:creationId xmlns:a16="http://schemas.microsoft.com/office/drawing/2014/main" id="{FF605FE7-CD69-401D-9677-CE778DD39AEE}"/>
                </a:ext>
              </a:extLst>
            </p:cNvPr>
            <p:cNvSpPr>
              <a:spLocks/>
            </p:cNvSpPr>
            <p:nvPr/>
          </p:nvSpPr>
          <p:spPr bwMode="auto">
            <a:xfrm>
              <a:off x="5832" y="2922"/>
              <a:ext cx="17" cy="14"/>
            </a:xfrm>
            <a:custGeom>
              <a:avLst/>
              <a:gdLst>
                <a:gd name="T0" fmla="*/ 0 w 66"/>
                <a:gd name="T1" fmla="*/ 43 h 56"/>
                <a:gd name="T2" fmla="*/ 57 w 66"/>
                <a:gd name="T3" fmla="*/ 56 h 56"/>
                <a:gd name="T4" fmla="*/ 66 w 66"/>
                <a:gd name="T5" fmla="*/ 12 h 56"/>
                <a:gd name="T6" fmla="*/ 10 w 66"/>
                <a:gd name="T7" fmla="*/ 0 h 56"/>
                <a:gd name="T8" fmla="*/ 0 w 66"/>
                <a:gd name="T9" fmla="*/ 43 h 56"/>
              </a:gdLst>
              <a:ahLst/>
              <a:cxnLst>
                <a:cxn ang="0">
                  <a:pos x="T0" y="T1"/>
                </a:cxn>
                <a:cxn ang="0">
                  <a:pos x="T2" y="T3"/>
                </a:cxn>
                <a:cxn ang="0">
                  <a:pos x="T4" y="T5"/>
                </a:cxn>
                <a:cxn ang="0">
                  <a:pos x="T6" y="T7"/>
                </a:cxn>
                <a:cxn ang="0">
                  <a:pos x="T8" y="T9"/>
                </a:cxn>
              </a:cxnLst>
              <a:rect l="0" t="0" r="r" b="b"/>
              <a:pathLst>
                <a:path w="66" h="56">
                  <a:moveTo>
                    <a:pt x="0" y="43"/>
                  </a:moveTo>
                  <a:lnTo>
                    <a:pt x="57" y="56"/>
                  </a:lnTo>
                  <a:lnTo>
                    <a:pt x="66" y="12"/>
                  </a:lnTo>
                  <a:lnTo>
                    <a:pt x="10" y="0"/>
                  </a:lnTo>
                  <a:lnTo>
                    <a:pt x="0" y="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 name="Freeform 248">
              <a:extLst>
                <a:ext uri="{FF2B5EF4-FFF2-40B4-BE49-F238E27FC236}">
                  <a16:creationId xmlns:a16="http://schemas.microsoft.com/office/drawing/2014/main" id="{369D253A-8CDC-4EBA-9FB7-4044781485AD}"/>
                </a:ext>
              </a:extLst>
            </p:cNvPr>
            <p:cNvSpPr>
              <a:spLocks/>
            </p:cNvSpPr>
            <p:nvPr/>
          </p:nvSpPr>
          <p:spPr bwMode="auto">
            <a:xfrm>
              <a:off x="5846" y="2925"/>
              <a:ext cx="17" cy="14"/>
            </a:xfrm>
            <a:custGeom>
              <a:avLst/>
              <a:gdLst>
                <a:gd name="T0" fmla="*/ 0 w 66"/>
                <a:gd name="T1" fmla="*/ 44 h 55"/>
                <a:gd name="T2" fmla="*/ 58 w 66"/>
                <a:gd name="T3" fmla="*/ 55 h 55"/>
                <a:gd name="T4" fmla="*/ 66 w 66"/>
                <a:gd name="T5" fmla="*/ 10 h 55"/>
                <a:gd name="T6" fmla="*/ 9 w 66"/>
                <a:gd name="T7" fmla="*/ 0 h 55"/>
                <a:gd name="T8" fmla="*/ 0 w 66"/>
                <a:gd name="T9" fmla="*/ 44 h 55"/>
              </a:gdLst>
              <a:ahLst/>
              <a:cxnLst>
                <a:cxn ang="0">
                  <a:pos x="T0" y="T1"/>
                </a:cxn>
                <a:cxn ang="0">
                  <a:pos x="T2" y="T3"/>
                </a:cxn>
                <a:cxn ang="0">
                  <a:pos x="T4" y="T5"/>
                </a:cxn>
                <a:cxn ang="0">
                  <a:pos x="T6" y="T7"/>
                </a:cxn>
                <a:cxn ang="0">
                  <a:pos x="T8" y="T9"/>
                </a:cxn>
              </a:cxnLst>
              <a:rect l="0" t="0" r="r" b="b"/>
              <a:pathLst>
                <a:path w="66" h="55">
                  <a:moveTo>
                    <a:pt x="0" y="44"/>
                  </a:moveTo>
                  <a:lnTo>
                    <a:pt x="58" y="55"/>
                  </a:lnTo>
                  <a:lnTo>
                    <a:pt x="66" y="10"/>
                  </a:lnTo>
                  <a:lnTo>
                    <a:pt x="9"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66" name="Freeform 249">
              <a:extLst>
                <a:ext uri="{FF2B5EF4-FFF2-40B4-BE49-F238E27FC236}">
                  <a16:creationId xmlns:a16="http://schemas.microsoft.com/office/drawing/2014/main" id="{93DF4639-076B-4AFA-A8C7-62D67673D017}"/>
                </a:ext>
              </a:extLst>
            </p:cNvPr>
            <p:cNvSpPr>
              <a:spLocks/>
            </p:cNvSpPr>
            <p:nvPr/>
          </p:nvSpPr>
          <p:spPr bwMode="auto">
            <a:xfrm>
              <a:off x="5861" y="2928"/>
              <a:ext cx="16" cy="13"/>
            </a:xfrm>
            <a:custGeom>
              <a:avLst/>
              <a:gdLst>
                <a:gd name="T0" fmla="*/ 0 w 64"/>
                <a:gd name="T1" fmla="*/ 45 h 53"/>
                <a:gd name="T2" fmla="*/ 58 w 64"/>
                <a:gd name="T3" fmla="*/ 53 h 53"/>
                <a:gd name="T4" fmla="*/ 64 w 64"/>
                <a:gd name="T5" fmla="*/ 10 h 53"/>
                <a:gd name="T6" fmla="*/ 8 w 64"/>
                <a:gd name="T7" fmla="*/ 0 h 53"/>
                <a:gd name="T8" fmla="*/ 0 w 64"/>
                <a:gd name="T9" fmla="*/ 45 h 53"/>
              </a:gdLst>
              <a:ahLst/>
              <a:cxnLst>
                <a:cxn ang="0">
                  <a:pos x="T0" y="T1"/>
                </a:cxn>
                <a:cxn ang="0">
                  <a:pos x="T2" y="T3"/>
                </a:cxn>
                <a:cxn ang="0">
                  <a:pos x="T4" y="T5"/>
                </a:cxn>
                <a:cxn ang="0">
                  <a:pos x="T6" y="T7"/>
                </a:cxn>
                <a:cxn ang="0">
                  <a:pos x="T8" y="T9"/>
                </a:cxn>
              </a:cxnLst>
              <a:rect l="0" t="0" r="r" b="b"/>
              <a:pathLst>
                <a:path w="64" h="53">
                  <a:moveTo>
                    <a:pt x="0" y="45"/>
                  </a:moveTo>
                  <a:lnTo>
                    <a:pt x="58" y="53"/>
                  </a:lnTo>
                  <a:lnTo>
                    <a:pt x="64" y="10"/>
                  </a:lnTo>
                  <a:lnTo>
                    <a:pt x="8"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80" name="Freeform 250">
              <a:extLst>
                <a:ext uri="{FF2B5EF4-FFF2-40B4-BE49-F238E27FC236}">
                  <a16:creationId xmlns:a16="http://schemas.microsoft.com/office/drawing/2014/main" id="{4AE1CCD2-CF66-4B8B-AF50-C7CB02577236}"/>
                </a:ext>
              </a:extLst>
            </p:cNvPr>
            <p:cNvSpPr>
              <a:spLocks/>
            </p:cNvSpPr>
            <p:nvPr/>
          </p:nvSpPr>
          <p:spPr bwMode="auto">
            <a:xfrm>
              <a:off x="5875" y="2930"/>
              <a:ext cx="16" cy="13"/>
            </a:xfrm>
            <a:custGeom>
              <a:avLst/>
              <a:gdLst>
                <a:gd name="T0" fmla="*/ 0 w 63"/>
                <a:gd name="T1" fmla="*/ 43 h 51"/>
                <a:gd name="T2" fmla="*/ 58 w 63"/>
                <a:gd name="T3" fmla="*/ 51 h 51"/>
                <a:gd name="T4" fmla="*/ 63 w 63"/>
                <a:gd name="T5" fmla="*/ 7 h 51"/>
                <a:gd name="T6" fmla="*/ 6 w 63"/>
                <a:gd name="T7" fmla="*/ 0 h 51"/>
                <a:gd name="T8" fmla="*/ 0 w 63"/>
                <a:gd name="T9" fmla="*/ 43 h 51"/>
              </a:gdLst>
              <a:ahLst/>
              <a:cxnLst>
                <a:cxn ang="0">
                  <a:pos x="T0" y="T1"/>
                </a:cxn>
                <a:cxn ang="0">
                  <a:pos x="T2" y="T3"/>
                </a:cxn>
                <a:cxn ang="0">
                  <a:pos x="T4" y="T5"/>
                </a:cxn>
                <a:cxn ang="0">
                  <a:pos x="T6" y="T7"/>
                </a:cxn>
                <a:cxn ang="0">
                  <a:pos x="T8" y="T9"/>
                </a:cxn>
              </a:cxnLst>
              <a:rect l="0" t="0" r="r" b="b"/>
              <a:pathLst>
                <a:path w="63" h="51">
                  <a:moveTo>
                    <a:pt x="0" y="43"/>
                  </a:moveTo>
                  <a:lnTo>
                    <a:pt x="58" y="51"/>
                  </a:lnTo>
                  <a:lnTo>
                    <a:pt x="63" y="7"/>
                  </a:lnTo>
                  <a:lnTo>
                    <a:pt x="6" y="0"/>
                  </a:lnTo>
                  <a:lnTo>
                    <a:pt x="0" y="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68" name="Freeform 251">
              <a:extLst>
                <a:ext uri="{FF2B5EF4-FFF2-40B4-BE49-F238E27FC236}">
                  <a16:creationId xmlns:a16="http://schemas.microsoft.com/office/drawing/2014/main" id="{EAB42BE4-8F25-4FD2-9FE7-D6DF37A9A915}"/>
                </a:ext>
              </a:extLst>
            </p:cNvPr>
            <p:cNvSpPr>
              <a:spLocks/>
            </p:cNvSpPr>
            <p:nvPr/>
          </p:nvSpPr>
          <p:spPr bwMode="auto">
            <a:xfrm>
              <a:off x="5890" y="2932"/>
              <a:ext cx="15" cy="12"/>
            </a:xfrm>
            <a:custGeom>
              <a:avLst/>
              <a:gdLst>
                <a:gd name="T0" fmla="*/ 0 w 61"/>
                <a:gd name="T1" fmla="*/ 44 h 49"/>
                <a:gd name="T2" fmla="*/ 58 w 61"/>
                <a:gd name="T3" fmla="*/ 49 h 49"/>
                <a:gd name="T4" fmla="*/ 61 w 61"/>
                <a:gd name="T5" fmla="*/ 4 h 49"/>
                <a:gd name="T6" fmla="*/ 5 w 61"/>
                <a:gd name="T7" fmla="*/ 0 h 49"/>
                <a:gd name="T8" fmla="*/ 0 w 61"/>
                <a:gd name="T9" fmla="*/ 44 h 49"/>
              </a:gdLst>
              <a:ahLst/>
              <a:cxnLst>
                <a:cxn ang="0">
                  <a:pos x="T0" y="T1"/>
                </a:cxn>
                <a:cxn ang="0">
                  <a:pos x="T2" y="T3"/>
                </a:cxn>
                <a:cxn ang="0">
                  <a:pos x="T4" y="T5"/>
                </a:cxn>
                <a:cxn ang="0">
                  <a:pos x="T6" y="T7"/>
                </a:cxn>
                <a:cxn ang="0">
                  <a:pos x="T8" y="T9"/>
                </a:cxn>
              </a:cxnLst>
              <a:rect l="0" t="0" r="r" b="b"/>
              <a:pathLst>
                <a:path w="61" h="49">
                  <a:moveTo>
                    <a:pt x="0" y="44"/>
                  </a:moveTo>
                  <a:lnTo>
                    <a:pt x="58" y="49"/>
                  </a:lnTo>
                  <a:lnTo>
                    <a:pt x="61" y="4"/>
                  </a:lnTo>
                  <a:lnTo>
                    <a:pt x="5"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679" name="Freeform 252">
              <a:extLst>
                <a:ext uri="{FF2B5EF4-FFF2-40B4-BE49-F238E27FC236}">
                  <a16:creationId xmlns:a16="http://schemas.microsoft.com/office/drawing/2014/main" id="{AD6415D5-7228-4C0F-9655-99D50EF6AFCE}"/>
                </a:ext>
              </a:extLst>
            </p:cNvPr>
            <p:cNvSpPr>
              <a:spLocks/>
            </p:cNvSpPr>
            <p:nvPr/>
          </p:nvSpPr>
          <p:spPr bwMode="auto">
            <a:xfrm>
              <a:off x="5905" y="2933"/>
              <a:ext cx="15" cy="12"/>
            </a:xfrm>
            <a:custGeom>
              <a:avLst/>
              <a:gdLst>
                <a:gd name="T0" fmla="*/ 0 w 61"/>
                <a:gd name="T1" fmla="*/ 45 h 49"/>
                <a:gd name="T2" fmla="*/ 59 w 61"/>
                <a:gd name="T3" fmla="*/ 49 h 49"/>
                <a:gd name="T4" fmla="*/ 61 w 61"/>
                <a:gd name="T5" fmla="*/ 4 h 49"/>
                <a:gd name="T6" fmla="*/ 3 w 61"/>
                <a:gd name="T7" fmla="*/ 0 h 49"/>
                <a:gd name="T8" fmla="*/ 0 w 61"/>
                <a:gd name="T9" fmla="*/ 45 h 49"/>
              </a:gdLst>
              <a:ahLst/>
              <a:cxnLst>
                <a:cxn ang="0">
                  <a:pos x="T0" y="T1"/>
                </a:cxn>
                <a:cxn ang="0">
                  <a:pos x="T2" y="T3"/>
                </a:cxn>
                <a:cxn ang="0">
                  <a:pos x="T4" y="T5"/>
                </a:cxn>
                <a:cxn ang="0">
                  <a:pos x="T6" y="T7"/>
                </a:cxn>
                <a:cxn ang="0">
                  <a:pos x="T8" y="T9"/>
                </a:cxn>
              </a:cxnLst>
              <a:rect l="0" t="0" r="r" b="b"/>
              <a:pathLst>
                <a:path w="61" h="49">
                  <a:moveTo>
                    <a:pt x="0" y="45"/>
                  </a:moveTo>
                  <a:lnTo>
                    <a:pt x="59" y="49"/>
                  </a:lnTo>
                  <a:lnTo>
                    <a:pt x="61" y="4"/>
                  </a:lnTo>
                  <a:lnTo>
                    <a:pt x="3"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0" name="Freeform 253">
              <a:extLst>
                <a:ext uri="{FF2B5EF4-FFF2-40B4-BE49-F238E27FC236}">
                  <a16:creationId xmlns:a16="http://schemas.microsoft.com/office/drawing/2014/main" id="{0334465B-75C8-438D-99A2-FE485674FC4A}"/>
                </a:ext>
              </a:extLst>
            </p:cNvPr>
            <p:cNvSpPr>
              <a:spLocks/>
            </p:cNvSpPr>
            <p:nvPr/>
          </p:nvSpPr>
          <p:spPr bwMode="auto">
            <a:xfrm>
              <a:off x="5919" y="2934"/>
              <a:ext cx="15" cy="11"/>
            </a:xfrm>
            <a:custGeom>
              <a:avLst/>
              <a:gdLst>
                <a:gd name="T0" fmla="*/ 0 w 59"/>
                <a:gd name="T1" fmla="*/ 45 h 46"/>
                <a:gd name="T2" fmla="*/ 59 w 59"/>
                <a:gd name="T3" fmla="*/ 46 h 46"/>
                <a:gd name="T4" fmla="*/ 59 w 59"/>
                <a:gd name="T5" fmla="*/ 1 h 46"/>
                <a:gd name="T6" fmla="*/ 2 w 59"/>
                <a:gd name="T7" fmla="*/ 0 h 46"/>
                <a:gd name="T8" fmla="*/ 0 w 59"/>
                <a:gd name="T9" fmla="*/ 45 h 46"/>
              </a:gdLst>
              <a:ahLst/>
              <a:cxnLst>
                <a:cxn ang="0">
                  <a:pos x="T0" y="T1"/>
                </a:cxn>
                <a:cxn ang="0">
                  <a:pos x="T2" y="T3"/>
                </a:cxn>
                <a:cxn ang="0">
                  <a:pos x="T4" y="T5"/>
                </a:cxn>
                <a:cxn ang="0">
                  <a:pos x="T6" y="T7"/>
                </a:cxn>
                <a:cxn ang="0">
                  <a:pos x="T8" y="T9"/>
                </a:cxn>
              </a:cxnLst>
              <a:rect l="0" t="0" r="r" b="b"/>
              <a:pathLst>
                <a:path w="59" h="46">
                  <a:moveTo>
                    <a:pt x="0" y="45"/>
                  </a:moveTo>
                  <a:lnTo>
                    <a:pt x="59" y="46"/>
                  </a:lnTo>
                  <a:lnTo>
                    <a:pt x="59" y="1"/>
                  </a:lnTo>
                  <a:lnTo>
                    <a:pt x="2"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1" name="Freeform 254">
              <a:extLst>
                <a:ext uri="{FF2B5EF4-FFF2-40B4-BE49-F238E27FC236}">
                  <a16:creationId xmlns:a16="http://schemas.microsoft.com/office/drawing/2014/main" id="{AAC30EC5-063E-4A24-A38A-B1311C2D1D28}"/>
                </a:ext>
              </a:extLst>
            </p:cNvPr>
            <p:cNvSpPr>
              <a:spLocks/>
            </p:cNvSpPr>
            <p:nvPr/>
          </p:nvSpPr>
          <p:spPr bwMode="auto">
            <a:xfrm>
              <a:off x="5934" y="2934"/>
              <a:ext cx="15" cy="11"/>
            </a:xfrm>
            <a:custGeom>
              <a:avLst/>
              <a:gdLst>
                <a:gd name="T0" fmla="*/ 0 w 59"/>
                <a:gd name="T1" fmla="*/ 45 h 45"/>
                <a:gd name="T2" fmla="*/ 59 w 59"/>
                <a:gd name="T3" fmla="*/ 45 h 45"/>
                <a:gd name="T4" fmla="*/ 58 w 59"/>
                <a:gd name="T5" fmla="*/ 0 h 45"/>
                <a:gd name="T6" fmla="*/ 0 w 59"/>
                <a:gd name="T7" fmla="*/ 0 h 45"/>
                <a:gd name="T8" fmla="*/ 0 w 59"/>
                <a:gd name="T9" fmla="*/ 45 h 45"/>
              </a:gdLst>
              <a:ahLst/>
              <a:cxnLst>
                <a:cxn ang="0">
                  <a:pos x="T0" y="T1"/>
                </a:cxn>
                <a:cxn ang="0">
                  <a:pos x="T2" y="T3"/>
                </a:cxn>
                <a:cxn ang="0">
                  <a:pos x="T4" y="T5"/>
                </a:cxn>
                <a:cxn ang="0">
                  <a:pos x="T6" y="T7"/>
                </a:cxn>
                <a:cxn ang="0">
                  <a:pos x="T8" y="T9"/>
                </a:cxn>
              </a:cxnLst>
              <a:rect l="0" t="0" r="r" b="b"/>
              <a:pathLst>
                <a:path w="59" h="45">
                  <a:moveTo>
                    <a:pt x="0" y="45"/>
                  </a:moveTo>
                  <a:lnTo>
                    <a:pt x="59" y="45"/>
                  </a:lnTo>
                  <a:lnTo>
                    <a:pt x="58" y="0"/>
                  </a:lnTo>
                  <a:lnTo>
                    <a:pt x="0"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2" name="Freeform 255">
              <a:extLst>
                <a:ext uri="{FF2B5EF4-FFF2-40B4-BE49-F238E27FC236}">
                  <a16:creationId xmlns:a16="http://schemas.microsoft.com/office/drawing/2014/main" id="{ECB3F88B-8515-4703-BD6C-F014A15C61ED}"/>
                </a:ext>
              </a:extLst>
            </p:cNvPr>
            <p:cNvSpPr>
              <a:spLocks/>
            </p:cNvSpPr>
            <p:nvPr/>
          </p:nvSpPr>
          <p:spPr bwMode="auto">
            <a:xfrm>
              <a:off x="5948" y="2934"/>
              <a:ext cx="15" cy="11"/>
            </a:xfrm>
            <a:custGeom>
              <a:avLst/>
              <a:gdLst>
                <a:gd name="T0" fmla="*/ 1 w 59"/>
                <a:gd name="T1" fmla="*/ 47 h 47"/>
                <a:gd name="T2" fmla="*/ 59 w 59"/>
                <a:gd name="T3" fmla="*/ 45 h 47"/>
                <a:gd name="T4" fmla="*/ 57 w 59"/>
                <a:gd name="T5" fmla="*/ 0 h 47"/>
                <a:gd name="T6" fmla="*/ 0 w 59"/>
                <a:gd name="T7" fmla="*/ 2 h 47"/>
                <a:gd name="T8" fmla="*/ 1 w 59"/>
                <a:gd name="T9" fmla="*/ 47 h 47"/>
              </a:gdLst>
              <a:ahLst/>
              <a:cxnLst>
                <a:cxn ang="0">
                  <a:pos x="T0" y="T1"/>
                </a:cxn>
                <a:cxn ang="0">
                  <a:pos x="T2" y="T3"/>
                </a:cxn>
                <a:cxn ang="0">
                  <a:pos x="T4" y="T5"/>
                </a:cxn>
                <a:cxn ang="0">
                  <a:pos x="T6" y="T7"/>
                </a:cxn>
                <a:cxn ang="0">
                  <a:pos x="T8" y="T9"/>
                </a:cxn>
              </a:cxnLst>
              <a:rect l="0" t="0" r="r" b="b"/>
              <a:pathLst>
                <a:path w="59" h="47">
                  <a:moveTo>
                    <a:pt x="1" y="47"/>
                  </a:moveTo>
                  <a:lnTo>
                    <a:pt x="59" y="45"/>
                  </a:lnTo>
                  <a:lnTo>
                    <a:pt x="57" y="0"/>
                  </a:lnTo>
                  <a:lnTo>
                    <a:pt x="0" y="2"/>
                  </a:lnTo>
                  <a:lnTo>
                    <a:pt x="1" y="4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3" name="Freeform 256">
              <a:extLst>
                <a:ext uri="{FF2B5EF4-FFF2-40B4-BE49-F238E27FC236}">
                  <a16:creationId xmlns:a16="http://schemas.microsoft.com/office/drawing/2014/main" id="{8FB7788C-BD0F-4D5C-AF24-47AE0899FED6}"/>
                </a:ext>
              </a:extLst>
            </p:cNvPr>
            <p:cNvSpPr>
              <a:spLocks/>
            </p:cNvSpPr>
            <p:nvPr/>
          </p:nvSpPr>
          <p:spPr bwMode="auto">
            <a:xfrm>
              <a:off x="5963" y="2933"/>
              <a:ext cx="15" cy="12"/>
            </a:xfrm>
            <a:custGeom>
              <a:avLst/>
              <a:gdLst>
                <a:gd name="T0" fmla="*/ 2 w 60"/>
                <a:gd name="T1" fmla="*/ 49 h 49"/>
                <a:gd name="T2" fmla="*/ 60 w 60"/>
                <a:gd name="T3" fmla="*/ 45 h 49"/>
                <a:gd name="T4" fmla="*/ 57 w 60"/>
                <a:gd name="T5" fmla="*/ 0 h 49"/>
                <a:gd name="T6" fmla="*/ 0 w 60"/>
                <a:gd name="T7" fmla="*/ 4 h 49"/>
                <a:gd name="T8" fmla="*/ 2 w 60"/>
                <a:gd name="T9" fmla="*/ 49 h 49"/>
              </a:gdLst>
              <a:ahLst/>
              <a:cxnLst>
                <a:cxn ang="0">
                  <a:pos x="T0" y="T1"/>
                </a:cxn>
                <a:cxn ang="0">
                  <a:pos x="T2" y="T3"/>
                </a:cxn>
                <a:cxn ang="0">
                  <a:pos x="T4" y="T5"/>
                </a:cxn>
                <a:cxn ang="0">
                  <a:pos x="T6" y="T7"/>
                </a:cxn>
                <a:cxn ang="0">
                  <a:pos x="T8" y="T9"/>
                </a:cxn>
              </a:cxnLst>
              <a:rect l="0" t="0" r="r" b="b"/>
              <a:pathLst>
                <a:path w="60" h="49">
                  <a:moveTo>
                    <a:pt x="2" y="49"/>
                  </a:moveTo>
                  <a:lnTo>
                    <a:pt x="60" y="45"/>
                  </a:lnTo>
                  <a:lnTo>
                    <a:pt x="57" y="0"/>
                  </a:lnTo>
                  <a:lnTo>
                    <a:pt x="0" y="4"/>
                  </a:lnTo>
                  <a:lnTo>
                    <a:pt x="2" y="4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4" name="Freeform 257">
              <a:extLst>
                <a:ext uri="{FF2B5EF4-FFF2-40B4-BE49-F238E27FC236}">
                  <a16:creationId xmlns:a16="http://schemas.microsoft.com/office/drawing/2014/main" id="{1EEB741B-3B0A-4D2B-85FA-8DE096200B6C}"/>
                </a:ext>
              </a:extLst>
            </p:cNvPr>
            <p:cNvSpPr>
              <a:spLocks/>
            </p:cNvSpPr>
            <p:nvPr/>
          </p:nvSpPr>
          <p:spPr bwMode="auto">
            <a:xfrm>
              <a:off x="5977" y="2931"/>
              <a:ext cx="15" cy="13"/>
            </a:xfrm>
            <a:custGeom>
              <a:avLst/>
              <a:gdLst>
                <a:gd name="T0" fmla="*/ 3 w 62"/>
                <a:gd name="T1" fmla="*/ 50 h 50"/>
                <a:gd name="T2" fmla="*/ 62 w 62"/>
                <a:gd name="T3" fmla="*/ 45 h 50"/>
                <a:gd name="T4" fmla="*/ 58 w 62"/>
                <a:gd name="T5" fmla="*/ 0 h 50"/>
                <a:gd name="T6" fmla="*/ 0 w 62"/>
                <a:gd name="T7" fmla="*/ 5 h 50"/>
                <a:gd name="T8" fmla="*/ 3 w 62"/>
                <a:gd name="T9" fmla="*/ 50 h 50"/>
              </a:gdLst>
              <a:ahLst/>
              <a:cxnLst>
                <a:cxn ang="0">
                  <a:pos x="T0" y="T1"/>
                </a:cxn>
                <a:cxn ang="0">
                  <a:pos x="T2" y="T3"/>
                </a:cxn>
                <a:cxn ang="0">
                  <a:pos x="T4" y="T5"/>
                </a:cxn>
                <a:cxn ang="0">
                  <a:pos x="T6" y="T7"/>
                </a:cxn>
                <a:cxn ang="0">
                  <a:pos x="T8" y="T9"/>
                </a:cxn>
              </a:cxnLst>
              <a:rect l="0" t="0" r="r" b="b"/>
              <a:pathLst>
                <a:path w="62" h="50">
                  <a:moveTo>
                    <a:pt x="3" y="50"/>
                  </a:moveTo>
                  <a:lnTo>
                    <a:pt x="62" y="45"/>
                  </a:lnTo>
                  <a:lnTo>
                    <a:pt x="58" y="0"/>
                  </a:lnTo>
                  <a:lnTo>
                    <a:pt x="0" y="5"/>
                  </a:lnTo>
                  <a:lnTo>
                    <a:pt x="3" y="5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5" name="Freeform 258">
              <a:extLst>
                <a:ext uri="{FF2B5EF4-FFF2-40B4-BE49-F238E27FC236}">
                  <a16:creationId xmlns:a16="http://schemas.microsoft.com/office/drawing/2014/main" id="{CB245B44-1983-4540-BACE-66C77E3CF8AE}"/>
                </a:ext>
              </a:extLst>
            </p:cNvPr>
            <p:cNvSpPr>
              <a:spLocks/>
            </p:cNvSpPr>
            <p:nvPr/>
          </p:nvSpPr>
          <p:spPr bwMode="auto">
            <a:xfrm>
              <a:off x="5991" y="2929"/>
              <a:ext cx="16" cy="13"/>
            </a:xfrm>
            <a:custGeom>
              <a:avLst/>
              <a:gdLst>
                <a:gd name="T0" fmla="*/ 4 w 62"/>
                <a:gd name="T1" fmla="*/ 52 h 52"/>
                <a:gd name="T2" fmla="*/ 62 w 62"/>
                <a:gd name="T3" fmla="*/ 43 h 52"/>
                <a:gd name="T4" fmla="*/ 56 w 62"/>
                <a:gd name="T5" fmla="*/ 0 h 52"/>
                <a:gd name="T6" fmla="*/ 0 w 62"/>
                <a:gd name="T7" fmla="*/ 7 h 52"/>
                <a:gd name="T8" fmla="*/ 4 w 62"/>
                <a:gd name="T9" fmla="*/ 52 h 52"/>
              </a:gdLst>
              <a:ahLst/>
              <a:cxnLst>
                <a:cxn ang="0">
                  <a:pos x="T0" y="T1"/>
                </a:cxn>
                <a:cxn ang="0">
                  <a:pos x="T2" y="T3"/>
                </a:cxn>
                <a:cxn ang="0">
                  <a:pos x="T4" y="T5"/>
                </a:cxn>
                <a:cxn ang="0">
                  <a:pos x="T6" y="T7"/>
                </a:cxn>
                <a:cxn ang="0">
                  <a:pos x="T8" y="T9"/>
                </a:cxn>
              </a:cxnLst>
              <a:rect l="0" t="0" r="r" b="b"/>
              <a:pathLst>
                <a:path w="62" h="52">
                  <a:moveTo>
                    <a:pt x="4" y="52"/>
                  </a:moveTo>
                  <a:lnTo>
                    <a:pt x="62" y="43"/>
                  </a:lnTo>
                  <a:lnTo>
                    <a:pt x="56" y="0"/>
                  </a:lnTo>
                  <a:lnTo>
                    <a:pt x="0" y="7"/>
                  </a:lnTo>
                  <a:lnTo>
                    <a:pt x="4" y="5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6" name="Freeform 259">
              <a:extLst>
                <a:ext uri="{FF2B5EF4-FFF2-40B4-BE49-F238E27FC236}">
                  <a16:creationId xmlns:a16="http://schemas.microsoft.com/office/drawing/2014/main" id="{2AB35089-D341-40F4-BD4F-682E61199693}"/>
                </a:ext>
              </a:extLst>
            </p:cNvPr>
            <p:cNvSpPr>
              <a:spLocks/>
            </p:cNvSpPr>
            <p:nvPr/>
          </p:nvSpPr>
          <p:spPr bwMode="auto">
            <a:xfrm>
              <a:off x="6005" y="2927"/>
              <a:ext cx="17" cy="13"/>
            </a:xfrm>
            <a:custGeom>
              <a:avLst/>
              <a:gdLst>
                <a:gd name="T0" fmla="*/ 6 w 64"/>
                <a:gd name="T1" fmla="*/ 53 h 53"/>
                <a:gd name="T2" fmla="*/ 64 w 64"/>
                <a:gd name="T3" fmla="*/ 44 h 53"/>
                <a:gd name="T4" fmla="*/ 56 w 64"/>
                <a:gd name="T5" fmla="*/ 0 h 53"/>
                <a:gd name="T6" fmla="*/ 0 w 64"/>
                <a:gd name="T7" fmla="*/ 10 h 53"/>
                <a:gd name="T8" fmla="*/ 6 w 64"/>
                <a:gd name="T9" fmla="*/ 53 h 53"/>
              </a:gdLst>
              <a:ahLst/>
              <a:cxnLst>
                <a:cxn ang="0">
                  <a:pos x="T0" y="T1"/>
                </a:cxn>
                <a:cxn ang="0">
                  <a:pos x="T2" y="T3"/>
                </a:cxn>
                <a:cxn ang="0">
                  <a:pos x="T4" y="T5"/>
                </a:cxn>
                <a:cxn ang="0">
                  <a:pos x="T6" y="T7"/>
                </a:cxn>
                <a:cxn ang="0">
                  <a:pos x="T8" y="T9"/>
                </a:cxn>
              </a:cxnLst>
              <a:rect l="0" t="0" r="r" b="b"/>
              <a:pathLst>
                <a:path w="64" h="53">
                  <a:moveTo>
                    <a:pt x="6" y="53"/>
                  </a:moveTo>
                  <a:lnTo>
                    <a:pt x="64" y="44"/>
                  </a:lnTo>
                  <a:lnTo>
                    <a:pt x="56" y="0"/>
                  </a:lnTo>
                  <a:lnTo>
                    <a:pt x="0" y="10"/>
                  </a:lnTo>
                  <a:lnTo>
                    <a:pt x="6" y="5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7" name="Freeform 260">
              <a:extLst>
                <a:ext uri="{FF2B5EF4-FFF2-40B4-BE49-F238E27FC236}">
                  <a16:creationId xmlns:a16="http://schemas.microsoft.com/office/drawing/2014/main" id="{228BE8D0-FAD1-4628-B62C-680040E3CB1F}"/>
                </a:ext>
              </a:extLst>
            </p:cNvPr>
            <p:cNvSpPr>
              <a:spLocks/>
            </p:cNvSpPr>
            <p:nvPr/>
          </p:nvSpPr>
          <p:spPr bwMode="auto">
            <a:xfrm>
              <a:off x="6020" y="2924"/>
              <a:ext cx="16" cy="14"/>
            </a:xfrm>
            <a:custGeom>
              <a:avLst/>
              <a:gdLst>
                <a:gd name="T0" fmla="*/ 8 w 66"/>
                <a:gd name="T1" fmla="*/ 54 h 54"/>
                <a:gd name="T2" fmla="*/ 66 w 66"/>
                <a:gd name="T3" fmla="*/ 44 h 54"/>
                <a:gd name="T4" fmla="*/ 56 w 66"/>
                <a:gd name="T5" fmla="*/ 0 h 54"/>
                <a:gd name="T6" fmla="*/ 0 w 66"/>
                <a:gd name="T7" fmla="*/ 10 h 54"/>
                <a:gd name="T8" fmla="*/ 8 w 66"/>
                <a:gd name="T9" fmla="*/ 54 h 54"/>
              </a:gdLst>
              <a:ahLst/>
              <a:cxnLst>
                <a:cxn ang="0">
                  <a:pos x="T0" y="T1"/>
                </a:cxn>
                <a:cxn ang="0">
                  <a:pos x="T2" y="T3"/>
                </a:cxn>
                <a:cxn ang="0">
                  <a:pos x="T4" y="T5"/>
                </a:cxn>
                <a:cxn ang="0">
                  <a:pos x="T6" y="T7"/>
                </a:cxn>
                <a:cxn ang="0">
                  <a:pos x="T8" y="T9"/>
                </a:cxn>
              </a:cxnLst>
              <a:rect l="0" t="0" r="r" b="b"/>
              <a:pathLst>
                <a:path w="66" h="54">
                  <a:moveTo>
                    <a:pt x="8" y="54"/>
                  </a:moveTo>
                  <a:lnTo>
                    <a:pt x="66" y="44"/>
                  </a:lnTo>
                  <a:lnTo>
                    <a:pt x="56" y="0"/>
                  </a:lnTo>
                  <a:lnTo>
                    <a:pt x="0" y="10"/>
                  </a:lnTo>
                  <a:lnTo>
                    <a:pt x="8" y="5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8" name="Freeform 261">
              <a:extLst>
                <a:ext uri="{FF2B5EF4-FFF2-40B4-BE49-F238E27FC236}">
                  <a16:creationId xmlns:a16="http://schemas.microsoft.com/office/drawing/2014/main" id="{DB7030C1-6D86-4420-95BA-539F432D1D7D}"/>
                </a:ext>
              </a:extLst>
            </p:cNvPr>
            <p:cNvSpPr>
              <a:spLocks/>
            </p:cNvSpPr>
            <p:nvPr/>
          </p:nvSpPr>
          <p:spPr bwMode="auto">
            <a:xfrm>
              <a:off x="6034" y="2921"/>
              <a:ext cx="16" cy="14"/>
            </a:xfrm>
            <a:custGeom>
              <a:avLst/>
              <a:gdLst>
                <a:gd name="T0" fmla="*/ 10 w 67"/>
                <a:gd name="T1" fmla="*/ 57 h 57"/>
                <a:gd name="T2" fmla="*/ 67 w 67"/>
                <a:gd name="T3" fmla="*/ 43 h 57"/>
                <a:gd name="T4" fmla="*/ 57 w 67"/>
                <a:gd name="T5" fmla="*/ 0 h 57"/>
                <a:gd name="T6" fmla="*/ 0 w 67"/>
                <a:gd name="T7" fmla="*/ 13 h 57"/>
                <a:gd name="T8" fmla="*/ 10 w 67"/>
                <a:gd name="T9" fmla="*/ 57 h 57"/>
              </a:gdLst>
              <a:ahLst/>
              <a:cxnLst>
                <a:cxn ang="0">
                  <a:pos x="T0" y="T1"/>
                </a:cxn>
                <a:cxn ang="0">
                  <a:pos x="T2" y="T3"/>
                </a:cxn>
                <a:cxn ang="0">
                  <a:pos x="T4" y="T5"/>
                </a:cxn>
                <a:cxn ang="0">
                  <a:pos x="T6" y="T7"/>
                </a:cxn>
                <a:cxn ang="0">
                  <a:pos x="T8" y="T9"/>
                </a:cxn>
              </a:cxnLst>
              <a:rect l="0" t="0" r="r" b="b"/>
              <a:pathLst>
                <a:path w="67" h="57">
                  <a:moveTo>
                    <a:pt x="10" y="57"/>
                  </a:moveTo>
                  <a:lnTo>
                    <a:pt x="67" y="43"/>
                  </a:lnTo>
                  <a:lnTo>
                    <a:pt x="57" y="0"/>
                  </a:lnTo>
                  <a:lnTo>
                    <a:pt x="0" y="13"/>
                  </a:lnTo>
                  <a:lnTo>
                    <a:pt x="10" y="5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79" name="Freeform 262">
              <a:extLst>
                <a:ext uri="{FF2B5EF4-FFF2-40B4-BE49-F238E27FC236}">
                  <a16:creationId xmlns:a16="http://schemas.microsoft.com/office/drawing/2014/main" id="{B3EE6736-45EE-4968-912A-9CB7BAFFD96D}"/>
                </a:ext>
              </a:extLst>
            </p:cNvPr>
            <p:cNvSpPr>
              <a:spLocks/>
            </p:cNvSpPr>
            <p:nvPr/>
          </p:nvSpPr>
          <p:spPr bwMode="auto">
            <a:xfrm>
              <a:off x="6048" y="2918"/>
              <a:ext cx="16" cy="14"/>
            </a:xfrm>
            <a:custGeom>
              <a:avLst/>
              <a:gdLst>
                <a:gd name="T0" fmla="*/ 10 w 66"/>
                <a:gd name="T1" fmla="*/ 57 h 57"/>
                <a:gd name="T2" fmla="*/ 66 w 66"/>
                <a:gd name="T3" fmla="*/ 42 h 57"/>
                <a:gd name="T4" fmla="*/ 55 w 66"/>
                <a:gd name="T5" fmla="*/ 0 h 57"/>
                <a:gd name="T6" fmla="*/ 0 w 66"/>
                <a:gd name="T7" fmla="*/ 14 h 57"/>
                <a:gd name="T8" fmla="*/ 10 w 66"/>
                <a:gd name="T9" fmla="*/ 57 h 57"/>
              </a:gdLst>
              <a:ahLst/>
              <a:cxnLst>
                <a:cxn ang="0">
                  <a:pos x="T0" y="T1"/>
                </a:cxn>
                <a:cxn ang="0">
                  <a:pos x="T2" y="T3"/>
                </a:cxn>
                <a:cxn ang="0">
                  <a:pos x="T4" y="T5"/>
                </a:cxn>
                <a:cxn ang="0">
                  <a:pos x="T6" y="T7"/>
                </a:cxn>
                <a:cxn ang="0">
                  <a:pos x="T8" y="T9"/>
                </a:cxn>
              </a:cxnLst>
              <a:rect l="0" t="0" r="r" b="b"/>
              <a:pathLst>
                <a:path w="66" h="57">
                  <a:moveTo>
                    <a:pt x="10" y="57"/>
                  </a:moveTo>
                  <a:lnTo>
                    <a:pt x="66" y="42"/>
                  </a:lnTo>
                  <a:lnTo>
                    <a:pt x="55" y="0"/>
                  </a:lnTo>
                  <a:lnTo>
                    <a:pt x="0" y="14"/>
                  </a:lnTo>
                  <a:lnTo>
                    <a:pt x="10" y="5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80" name="Freeform 263">
              <a:extLst>
                <a:ext uri="{FF2B5EF4-FFF2-40B4-BE49-F238E27FC236}">
                  <a16:creationId xmlns:a16="http://schemas.microsoft.com/office/drawing/2014/main" id="{2BAB9A6B-0044-40DF-A0B9-67AD4FCCCE8E}"/>
                </a:ext>
              </a:extLst>
            </p:cNvPr>
            <p:cNvSpPr>
              <a:spLocks/>
            </p:cNvSpPr>
            <p:nvPr/>
          </p:nvSpPr>
          <p:spPr bwMode="auto">
            <a:xfrm>
              <a:off x="5741" y="2506"/>
              <a:ext cx="472" cy="351"/>
            </a:xfrm>
            <a:custGeom>
              <a:avLst/>
              <a:gdLst>
                <a:gd name="T0" fmla="*/ 0 w 1885"/>
                <a:gd name="T1" fmla="*/ 1367 h 1403"/>
                <a:gd name="T2" fmla="*/ 1858 w 1885"/>
                <a:gd name="T3" fmla="*/ 0 h 1403"/>
                <a:gd name="T4" fmla="*/ 1885 w 1885"/>
                <a:gd name="T5" fmla="*/ 36 h 1403"/>
                <a:gd name="T6" fmla="*/ 26 w 1885"/>
                <a:gd name="T7" fmla="*/ 1403 h 1403"/>
                <a:gd name="T8" fmla="*/ 0 w 1885"/>
                <a:gd name="T9" fmla="*/ 1367 h 1403"/>
              </a:gdLst>
              <a:ahLst/>
              <a:cxnLst>
                <a:cxn ang="0">
                  <a:pos x="T0" y="T1"/>
                </a:cxn>
                <a:cxn ang="0">
                  <a:pos x="T2" y="T3"/>
                </a:cxn>
                <a:cxn ang="0">
                  <a:pos x="T4" y="T5"/>
                </a:cxn>
                <a:cxn ang="0">
                  <a:pos x="T6" y="T7"/>
                </a:cxn>
                <a:cxn ang="0">
                  <a:pos x="T8" y="T9"/>
                </a:cxn>
              </a:cxnLst>
              <a:rect l="0" t="0" r="r" b="b"/>
              <a:pathLst>
                <a:path w="1885" h="1403">
                  <a:moveTo>
                    <a:pt x="0" y="1367"/>
                  </a:moveTo>
                  <a:lnTo>
                    <a:pt x="1858" y="0"/>
                  </a:lnTo>
                  <a:lnTo>
                    <a:pt x="1885" y="36"/>
                  </a:lnTo>
                  <a:lnTo>
                    <a:pt x="26" y="1403"/>
                  </a:lnTo>
                  <a:lnTo>
                    <a:pt x="0" y="136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81" name="Freeform 264">
              <a:extLst>
                <a:ext uri="{FF2B5EF4-FFF2-40B4-BE49-F238E27FC236}">
                  <a16:creationId xmlns:a16="http://schemas.microsoft.com/office/drawing/2014/main" id="{95BD3139-089C-47B5-9365-407F31EACF7C}"/>
                </a:ext>
              </a:extLst>
            </p:cNvPr>
            <p:cNvSpPr>
              <a:spLocks/>
            </p:cNvSpPr>
            <p:nvPr/>
          </p:nvSpPr>
          <p:spPr bwMode="auto">
            <a:xfrm>
              <a:off x="5754" y="2872"/>
              <a:ext cx="596" cy="15"/>
            </a:xfrm>
            <a:custGeom>
              <a:avLst/>
              <a:gdLst>
                <a:gd name="T0" fmla="*/ 0 w 2384"/>
                <a:gd name="T1" fmla="*/ 15 h 60"/>
                <a:gd name="T2" fmla="*/ 2383 w 2384"/>
                <a:gd name="T3" fmla="*/ 0 h 60"/>
                <a:gd name="T4" fmla="*/ 2384 w 2384"/>
                <a:gd name="T5" fmla="*/ 44 h 60"/>
                <a:gd name="T6" fmla="*/ 0 w 2384"/>
                <a:gd name="T7" fmla="*/ 60 h 60"/>
                <a:gd name="T8" fmla="*/ 0 w 2384"/>
                <a:gd name="T9" fmla="*/ 15 h 60"/>
              </a:gdLst>
              <a:ahLst/>
              <a:cxnLst>
                <a:cxn ang="0">
                  <a:pos x="T0" y="T1"/>
                </a:cxn>
                <a:cxn ang="0">
                  <a:pos x="T2" y="T3"/>
                </a:cxn>
                <a:cxn ang="0">
                  <a:pos x="T4" y="T5"/>
                </a:cxn>
                <a:cxn ang="0">
                  <a:pos x="T6" y="T7"/>
                </a:cxn>
                <a:cxn ang="0">
                  <a:pos x="T8" y="T9"/>
                </a:cxn>
              </a:cxnLst>
              <a:rect l="0" t="0" r="r" b="b"/>
              <a:pathLst>
                <a:path w="2384" h="60">
                  <a:moveTo>
                    <a:pt x="0" y="15"/>
                  </a:moveTo>
                  <a:lnTo>
                    <a:pt x="2383" y="0"/>
                  </a:lnTo>
                  <a:lnTo>
                    <a:pt x="2384" y="44"/>
                  </a:lnTo>
                  <a:lnTo>
                    <a:pt x="0" y="60"/>
                  </a:lnTo>
                  <a:lnTo>
                    <a:pt x="0" y="1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82" name="Freeform 265">
              <a:extLst>
                <a:ext uri="{FF2B5EF4-FFF2-40B4-BE49-F238E27FC236}">
                  <a16:creationId xmlns:a16="http://schemas.microsoft.com/office/drawing/2014/main" id="{40F9CE8F-E0B4-46A0-8B82-0A1DF4044782}"/>
                </a:ext>
              </a:extLst>
            </p:cNvPr>
            <p:cNvSpPr>
              <a:spLocks/>
            </p:cNvSpPr>
            <p:nvPr/>
          </p:nvSpPr>
          <p:spPr bwMode="auto">
            <a:xfrm>
              <a:off x="5676" y="2102"/>
              <a:ext cx="57" cy="71"/>
            </a:xfrm>
            <a:custGeom>
              <a:avLst/>
              <a:gdLst>
                <a:gd name="T0" fmla="*/ 38 w 228"/>
                <a:gd name="T1" fmla="*/ 0 h 284"/>
                <a:gd name="T2" fmla="*/ 228 w 228"/>
                <a:gd name="T3" fmla="*/ 284 h 284"/>
                <a:gd name="T4" fmla="*/ 174 w 228"/>
                <a:gd name="T5" fmla="*/ 283 h 284"/>
                <a:gd name="T6" fmla="*/ 0 w 228"/>
                <a:gd name="T7" fmla="*/ 24 h 284"/>
                <a:gd name="T8" fmla="*/ 38 w 228"/>
                <a:gd name="T9" fmla="*/ 0 h 284"/>
              </a:gdLst>
              <a:ahLst/>
              <a:cxnLst>
                <a:cxn ang="0">
                  <a:pos x="T0" y="T1"/>
                </a:cxn>
                <a:cxn ang="0">
                  <a:pos x="T2" y="T3"/>
                </a:cxn>
                <a:cxn ang="0">
                  <a:pos x="T4" y="T5"/>
                </a:cxn>
                <a:cxn ang="0">
                  <a:pos x="T6" y="T7"/>
                </a:cxn>
                <a:cxn ang="0">
                  <a:pos x="T8" y="T9"/>
                </a:cxn>
              </a:cxnLst>
              <a:rect l="0" t="0" r="r" b="b"/>
              <a:pathLst>
                <a:path w="228" h="284">
                  <a:moveTo>
                    <a:pt x="38" y="0"/>
                  </a:moveTo>
                  <a:lnTo>
                    <a:pt x="228" y="284"/>
                  </a:lnTo>
                  <a:lnTo>
                    <a:pt x="174" y="283"/>
                  </a:lnTo>
                  <a:lnTo>
                    <a:pt x="0" y="24"/>
                  </a:lnTo>
                  <a:lnTo>
                    <a:pt x="38"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49183" name="Freeform 266">
              <a:extLst>
                <a:ext uri="{FF2B5EF4-FFF2-40B4-BE49-F238E27FC236}">
                  <a16:creationId xmlns:a16="http://schemas.microsoft.com/office/drawing/2014/main" id="{1E0BD67E-3AB9-4B50-AEA1-6C478ADE5758}"/>
                </a:ext>
              </a:extLst>
            </p:cNvPr>
            <p:cNvSpPr>
              <a:spLocks/>
            </p:cNvSpPr>
            <p:nvPr/>
          </p:nvSpPr>
          <p:spPr bwMode="auto">
            <a:xfrm>
              <a:off x="5674" y="2173"/>
              <a:ext cx="59" cy="64"/>
            </a:xfrm>
            <a:custGeom>
              <a:avLst/>
              <a:gdLst>
                <a:gd name="T0" fmla="*/ 237 w 237"/>
                <a:gd name="T1" fmla="*/ 1 h 253"/>
                <a:gd name="T2" fmla="*/ 56 w 237"/>
                <a:gd name="T3" fmla="*/ 252 h 253"/>
                <a:gd name="T4" fmla="*/ 0 w 237"/>
                <a:gd name="T5" fmla="*/ 253 h 253"/>
                <a:gd name="T6" fmla="*/ 183 w 237"/>
                <a:gd name="T7" fmla="*/ 0 h 253"/>
                <a:gd name="T8" fmla="*/ 237 w 237"/>
                <a:gd name="T9" fmla="*/ 1 h 253"/>
              </a:gdLst>
              <a:ahLst/>
              <a:cxnLst>
                <a:cxn ang="0">
                  <a:pos x="T0" y="T1"/>
                </a:cxn>
                <a:cxn ang="0">
                  <a:pos x="T2" y="T3"/>
                </a:cxn>
                <a:cxn ang="0">
                  <a:pos x="T4" y="T5"/>
                </a:cxn>
                <a:cxn ang="0">
                  <a:pos x="T6" y="T7"/>
                </a:cxn>
                <a:cxn ang="0">
                  <a:pos x="T8" y="T9"/>
                </a:cxn>
              </a:cxnLst>
              <a:rect l="0" t="0" r="r" b="b"/>
              <a:pathLst>
                <a:path w="237" h="253">
                  <a:moveTo>
                    <a:pt x="237" y="1"/>
                  </a:moveTo>
                  <a:lnTo>
                    <a:pt x="56" y="252"/>
                  </a:lnTo>
                  <a:lnTo>
                    <a:pt x="0" y="253"/>
                  </a:lnTo>
                  <a:lnTo>
                    <a:pt x="183" y="0"/>
                  </a:lnTo>
                  <a:lnTo>
                    <a:pt x="237"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84" name="Freeform 267">
              <a:extLst>
                <a:ext uri="{FF2B5EF4-FFF2-40B4-BE49-F238E27FC236}">
                  <a16:creationId xmlns:a16="http://schemas.microsoft.com/office/drawing/2014/main" id="{14BAD982-6F87-42E9-BE8C-8E4B7C553A0C}"/>
                </a:ext>
              </a:extLst>
            </p:cNvPr>
            <p:cNvSpPr>
              <a:spLocks/>
            </p:cNvSpPr>
            <p:nvPr/>
          </p:nvSpPr>
          <p:spPr bwMode="auto">
            <a:xfrm>
              <a:off x="5674" y="2236"/>
              <a:ext cx="61" cy="59"/>
            </a:xfrm>
            <a:custGeom>
              <a:avLst/>
              <a:gdLst>
                <a:gd name="T0" fmla="*/ 56 w 245"/>
                <a:gd name="T1" fmla="*/ 0 h 234"/>
                <a:gd name="T2" fmla="*/ 245 w 245"/>
                <a:gd name="T3" fmla="*/ 234 h 234"/>
                <a:gd name="T4" fmla="*/ 187 w 245"/>
                <a:gd name="T5" fmla="*/ 234 h 234"/>
                <a:gd name="T6" fmla="*/ 0 w 245"/>
                <a:gd name="T7" fmla="*/ 1 h 234"/>
                <a:gd name="T8" fmla="*/ 56 w 245"/>
                <a:gd name="T9" fmla="*/ 0 h 234"/>
              </a:gdLst>
              <a:ahLst/>
              <a:cxnLst>
                <a:cxn ang="0">
                  <a:pos x="T0" y="T1"/>
                </a:cxn>
                <a:cxn ang="0">
                  <a:pos x="T2" y="T3"/>
                </a:cxn>
                <a:cxn ang="0">
                  <a:pos x="T4" y="T5"/>
                </a:cxn>
                <a:cxn ang="0">
                  <a:pos x="T6" y="T7"/>
                </a:cxn>
                <a:cxn ang="0">
                  <a:pos x="T8" y="T9"/>
                </a:cxn>
              </a:cxnLst>
              <a:rect l="0" t="0" r="r" b="b"/>
              <a:pathLst>
                <a:path w="245" h="234">
                  <a:moveTo>
                    <a:pt x="56" y="0"/>
                  </a:moveTo>
                  <a:lnTo>
                    <a:pt x="245" y="234"/>
                  </a:lnTo>
                  <a:lnTo>
                    <a:pt x="187" y="234"/>
                  </a:lnTo>
                  <a:lnTo>
                    <a:pt x="0" y="1"/>
                  </a:lnTo>
                  <a:lnTo>
                    <a:pt x="5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85" name="Freeform 268">
              <a:extLst>
                <a:ext uri="{FF2B5EF4-FFF2-40B4-BE49-F238E27FC236}">
                  <a16:creationId xmlns:a16="http://schemas.microsoft.com/office/drawing/2014/main" id="{6526C9E0-2F9D-49BA-8C22-0B2CC582F8BC}"/>
                </a:ext>
              </a:extLst>
            </p:cNvPr>
            <p:cNvSpPr>
              <a:spLocks/>
            </p:cNvSpPr>
            <p:nvPr/>
          </p:nvSpPr>
          <p:spPr bwMode="auto">
            <a:xfrm>
              <a:off x="5674" y="2295"/>
              <a:ext cx="61" cy="60"/>
            </a:xfrm>
            <a:custGeom>
              <a:avLst/>
              <a:gdLst>
                <a:gd name="T0" fmla="*/ 245 w 245"/>
                <a:gd name="T1" fmla="*/ 0 h 241"/>
                <a:gd name="T2" fmla="*/ 56 w 245"/>
                <a:gd name="T3" fmla="*/ 241 h 241"/>
                <a:gd name="T4" fmla="*/ 0 w 245"/>
                <a:gd name="T5" fmla="*/ 240 h 241"/>
                <a:gd name="T6" fmla="*/ 187 w 245"/>
                <a:gd name="T7" fmla="*/ 0 h 241"/>
                <a:gd name="T8" fmla="*/ 245 w 245"/>
                <a:gd name="T9" fmla="*/ 0 h 241"/>
              </a:gdLst>
              <a:ahLst/>
              <a:cxnLst>
                <a:cxn ang="0">
                  <a:pos x="T0" y="T1"/>
                </a:cxn>
                <a:cxn ang="0">
                  <a:pos x="T2" y="T3"/>
                </a:cxn>
                <a:cxn ang="0">
                  <a:pos x="T4" y="T5"/>
                </a:cxn>
                <a:cxn ang="0">
                  <a:pos x="T6" y="T7"/>
                </a:cxn>
                <a:cxn ang="0">
                  <a:pos x="T8" y="T9"/>
                </a:cxn>
              </a:cxnLst>
              <a:rect l="0" t="0" r="r" b="b"/>
              <a:pathLst>
                <a:path w="245" h="241">
                  <a:moveTo>
                    <a:pt x="245" y="0"/>
                  </a:moveTo>
                  <a:lnTo>
                    <a:pt x="56" y="241"/>
                  </a:lnTo>
                  <a:lnTo>
                    <a:pt x="0" y="240"/>
                  </a:lnTo>
                  <a:lnTo>
                    <a:pt x="187" y="0"/>
                  </a:lnTo>
                  <a:lnTo>
                    <a:pt x="245"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86" name="Freeform 269">
              <a:extLst>
                <a:ext uri="{FF2B5EF4-FFF2-40B4-BE49-F238E27FC236}">
                  <a16:creationId xmlns:a16="http://schemas.microsoft.com/office/drawing/2014/main" id="{7F80BB45-A93A-4BE3-8E06-0BBBDE988A64}"/>
                </a:ext>
              </a:extLst>
            </p:cNvPr>
            <p:cNvSpPr>
              <a:spLocks/>
            </p:cNvSpPr>
            <p:nvPr/>
          </p:nvSpPr>
          <p:spPr bwMode="auto">
            <a:xfrm>
              <a:off x="5674" y="2355"/>
              <a:ext cx="61" cy="66"/>
            </a:xfrm>
            <a:custGeom>
              <a:avLst/>
              <a:gdLst>
                <a:gd name="T0" fmla="*/ 56 w 245"/>
                <a:gd name="T1" fmla="*/ 1 h 266"/>
                <a:gd name="T2" fmla="*/ 245 w 245"/>
                <a:gd name="T3" fmla="*/ 266 h 266"/>
                <a:gd name="T4" fmla="*/ 188 w 245"/>
                <a:gd name="T5" fmla="*/ 265 h 266"/>
                <a:gd name="T6" fmla="*/ 0 w 245"/>
                <a:gd name="T7" fmla="*/ 0 h 266"/>
                <a:gd name="T8" fmla="*/ 56 w 245"/>
                <a:gd name="T9" fmla="*/ 1 h 266"/>
              </a:gdLst>
              <a:ahLst/>
              <a:cxnLst>
                <a:cxn ang="0">
                  <a:pos x="T0" y="T1"/>
                </a:cxn>
                <a:cxn ang="0">
                  <a:pos x="T2" y="T3"/>
                </a:cxn>
                <a:cxn ang="0">
                  <a:pos x="T4" y="T5"/>
                </a:cxn>
                <a:cxn ang="0">
                  <a:pos x="T6" y="T7"/>
                </a:cxn>
                <a:cxn ang="0">
                  <a:pos x="T8" y="T9"/>
                </a:cxn>
              </a:cxnLst>
              <a:rect l="0" t="0" r="r" b="b"/>
              <a:pathLst>
                <a:path w="245" h="266">
                  <a:moveTo>
                    <a:pt x="56" y="1"/>
                  </a:moveTo>
                  <a:lnTo>
                    <a:pt x="245" y="266"/>
                  </a:lnTo>
                  <a:lnTo>
                    <a:pt x="188" y="265"/>
                  </a:lnTo>
                  <a:lnTo>
                    <a:pt x="0" y="0"/>
                  </a:lnTo>
                  <a:lnTo>
                    <a:pt x="56"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89" name="Freeform 270">
              <a:extLst>
                <a:ext uri="{FF2B5EF4-FFF2-40B4-BE49-F238E27FC236}">
                  <a16:creationId xmlns:a16="http://schemas.microsoft.com/office/drawing/2014/main" id="{BEDBC4C2-17B6-4FA9-9174-25D36EC14302}"/>
                </a:ext>
              </a:extLst>
            </p:cNvPr>
            <p:cNvSpPr>
              <a:spLocks/>
            </p:cNvSpPr>
            <p:nvPr/>
          </p:nvSpPr>
          <p:spPr bwMode="auto">
            <a:xfrm>
              <a:off x="5672" y="2421"/>
              <a:ext cx="63" cy="60"/>
            </a:xfrm>
            <a:custGeom>
              <a:avLst/>
              <a:gdLst>
                <a:gd name="T0" fmla="*/ 251 w 251"/>
                <a:gd name="T1" fmla="*/ 1 h 240"/>
                <a:gd name="T2" fmla="*/ 56 w 251"/>
                <a:gd name="T3" fmla="*/ 240 h 240"/>
                <a:gd name="T4" fmla="*/ 0 w 251"/>
                <a:gd name="T5" fmla="*/ 239 h 240"/>
                <a:gd name="T6" fmla="*/ 194 w 251"/>
                <a:gd name="T7" fmla="*/ 0 h 240"/>
                <a:gd name="T8" fmla="*/ 251 w 251"/>
                <a:gd name="T9" fmla="*/ 1 h 240"/>
              </a:gdLst>
              <a:ahLst/>
              <a:cxnLst>
                <a:cxn ang="0">
                  <a:pos x="T0" y="T1"/>
                </a:cxn>
                <a:cxn ang="0">
                  <a:pos x="T2" y="T3"/>
                </a:cxn>
                <a:cxn ang="0">
                  <a:pos x="T4" y="T5"/>
                </a:cxn>
                <a:cxn ang="0">
                  <a:pos x="T6" y="T7"/>
                </a:cxn>
                <a:cxn ang="0">
                  <a:pos x="T8" y="T9"/>
                </a:cxn>
              </a:cxnLst>
              <a:rect l="0" t="0" r="r" b="b"/>
              <a:pathLst>
                <a:path w="251" h="240">
                  <a:moveTo>
                    <a:pt x="251" y="1"/>
                  </a:moveTo>
                  <a:lnTo>
                    <a:pt x="56" y="240"/>
                  </a:lnTo>
                  <a:lnTo>
                    <a:pt x="0" y="239"/>
                  </a:lnTo>
                  <a:lnTo>
                    <a:pt x="194" y="0"/>
                  </a:lnTo>
                  <a:lnTo>
                    <a:pt x="251"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0" name="Freeform 271">
              <a:extLst>
                <a:ext uri="{FF2B5EF4-FFF2-40B4-BE49-F238E27FC236}">
                  <a16:creationId xmlns:a16="http://schemas.microsoft.com/office/drawing/2014/main" id="{C9F8A7C7-B32B-496B-BEE4-97DB874BE3DC}"/>
                </a:ext>
              </a:extLst>
            </p:cNvPr>
            <p:cNvSpPr>
              <a:spLocks/>
            </p:cNvSpPr>
            <p:nvPr/>
          </p:nvSpPr>
          <p:spPr bwMode="auto">
            <a:xfrm>
              <a:off x="5672" y="2481"/>
              <a:ext cx="63" cy="65"/>
            </a:xfrm>
            <a:custGeom>
              <a:avLst/>
              <a:gdLst>
                <a:gd name="T0" fmla="*/ 56 w 251"/>
                <a:gd name="T1" fmla="*/ 1 h 260"/>
                <a:gd name="T2" fmla="*/ 251 w 251"/>
                <a:gd name="T3" fmla="*/ 260 h 260"/>
                <a:gd name="T4" fmla="*/ 194 w 251"/>
                <a:gd name="T5" fmla="*/ 260 h 260"/>
                <a:gd name="T6" fmla="*/ 0 w 251"/>
                <a:gd name="T7" fmla="*/ 0 h 260"/>
                <a:gd name="T8" fmla="*/ 56 w 251"/>
                <a:gd name="T9" fmla="*/ 1 h 260"/>
              </a:gdLst>
              <a:ahLst/>
              <a:cxnLst>
                <a:cxn ang="0">
                  <a:pos x="T0" y="T1"/>
                </a:cxn>
                <a:cxn ang="0">
                  <a:pos x="T2" y="T3"/>
                </a:cxn>
                <a:cxn ang="0">
                  <a:pos x="T4" y="T5"/>
                </a:cxn>
                <a:cxn ang="0">
                  <a:pos x="T6" y="T7"/>
                </a:cxn>
                <a:cxn ang="0">
                  <a:pos x="T8" y="T9"/>
                </a:cxn>
              </a:cxnLst>
              <a:rect l="0" t="0" r="r" b="b"/>
              <a:pathLst>
                <a:path w="251" h="260">
                  <a:moveTo>
                    <a:pt x="56" y="1"/>
                  </a:moveTo>
                  <a:lnTo>
                    <a:pt x="251" y="260"/>
                  </a:lnTo>
                  <a:lnTo>
                    <a:pt x="194" y="260"/>
                  </a:lnTo>
                  <a:lnTo>
                    <a:pt x="0" y="0"/>
                  </a:lnTo>
                  <a:lnTo>
                    <a:pt x="56"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1" name="Freeform 272">
              <a:extLst>
                <a:ext uri="{FF2B5EF4-FFF2-40B4-BE49-F238E27FC236}">
                  <a16:creationId xmlns:a16="http://schemas.microsoft.com/office/drawing/2014/main" id="{2595B0B6-6546-4B9B-A1E6-8357C2B5BC66}"/>
                </a:ext>
              </a:extLst>
            </p:cNvPr>
            <p:cNvSpPr>
              <a:spLocks/>
            </p:cNvSpPr>
            <p:nvPr/>
          </p:nvSpPr>
          <p:spPr bwMode="auto">
            <a:xfrm>
              <a:off x="5674" y="2546"/>
              <a:ext cx="61" cy="63"/>
            </a:xfrm>
            <a:custGeom>
              <a:avLst/>
              <a:gdLst>
                <a:gd name="T0" fmla="*/ 245 w 245"/>
                <a:gd name="T1" fmla="*/ 0 h 253"/>
                <a:gd name="T2" fmla="*/ 56 w 245"/>
                <a:gd name="T3" fmla="*/ 252 h 253"/>
                <a:gd name="T4" fmla="*/ 0 w 245"/>
                <a:gd name="T5" fmla="*/ 253 h 253"/>
                <a:gd name="T6" fmla="*/ 188 w 245"/>
                <a:gd name="T7" fmla="*/ 0 h 253"/>
                <a:gd name="T8" fmla="*/ 245 w 245"/>
                <a:gd name="T9" fmla="*/ 0 h 253"/>
              </a:gdLst>
              <a:ahLst/>
              <a:cxnLst>
                <a:cxn ang="0">
                  <a:pos x="T0" y="T1"/>
                </a:cxn>
                <a:cxn ang="0">
                  <a:pos x="T2" y="T3"/>
                </a:cxn>
                <a:cxn ang="0">
                  <a:pos x="T4" y="T5"/>
                </a:cxn>
                <a:cxn ang="0">
                  <a:pos x="T6" y="T7"/>
                </a:cxn>
                <a:cxn ang="0">
                  <a:pos x="T8" y="T9"/>
                </a:cxn>
              </a:cxnLst>
              <a:rect l="0" t="0" r="r" b="b"/>
              <a:pathLst>
                <a:path w="245" h="253">
                  <a:moveTo>
                    <a:pt x="245" y="0"/>
                  </a:moveTo>
                  <a:lnTo>
                    <a:pt x="56" y="252"/>
                  </a:lnTo>
                  <a:lnTo>
                    <a:pt x="0" y="253"/>
                  </a:lnTo>
                  <a:lnTo>
                    <a:pt x="188" y="0"/>
                  </a:lnTo>
                  <a:lnTo>
                    <a:pt x="245"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2" name="Freeform 273">
              <a:extLst>
                <a:ext uri="{FF2B5EF4-FFF2-40B4-BE49-F238E27FC236}">
                  <a16:creationId xmlns:a16="http://schemas.microsoft.com/office/drawing/2014/main" id="{852D638A-893C-4ACA-BF17-7093EDA136FB}"/>
                </a:ext>
              </a:extLst>
            </p:cNvPr>
            <p:cNvSpPr>
              <a:spLocks/>
            </p:cNvSpPr>
            <p:nvPr/>
          </p:nvSpPr>
          <p:spPr bwMode="auto">
            <a:xfrm>
              <a:off x="5674" y="2609"/>
              <a:ext cx="60" cy="55"/>
            </a:xfrm>
            <a:custGeom>
              <a:avLst/>
              <a:gdLst>
                <a:gd name="T0" fmla="*/ 56 w 239"/>
                <a:gd name="T1" fmla="*/ 0 h 222"/>
                <a:gd name="T2" fmla="*/ 239 w 239"/>
                <a:gd name="T3" fmla="*/ 219 h 222"/>
                <a:gd name="T4" fmla="*/ 182 w 239"/>
                <a:gd name="T5" fmla="*/ 222 h 222"/>
                <a:gd name="T6" fmla="*/ 0 w 239"/>
                <a:gd name="T7" fmla="*/ 1 h 222"/>
                <a:gd name="T8" fmla="*/ 56 w 239"/>
                <a:gd name="T9" fmla="*/ 0 h 222"/>
              </a:gdLst>
              <a:ahLst/>
              <a:cxnLst>
                <a:cxn ang="0">
                  <a:pos x="T0" y="T1"/>
                </a:cxn>
                <a:cxn ang="0">
                  <a:pos x="T2" y="T3"/>
                </a:cxn>
                <a:cxn ang="0">
                  <a:pos x="T4" y="T5"/>
                </a:cxn>
                <a:cxn ang="0">
                  <a:pos x="T6" y="T7"/>
                </a:cxn>
                <a:cxn ang="0">
                  <a:pos x="T8" y="T9"/>
                </a:cxn>
              </a:cxnLst>
              <a:rect l="0" t="0" r="r" b="b"/>
              <a:pathLst>
                <a:path w="239" h="222">
                  <a:moveTo>
                    <a:pt x="56" y="0"/>
                  </a:moveTo>
                  <a:lnTo>
                    <a:pt x="239" y="219"/>
                  </a:lnTo>
                  <a:lnTo>
                    <a:pt x="182" y="222"/>
                  </a:lnTo>
                  <a:lnTo>
                    <a:pt x="0" y="1"/>
                  </a:lnTo>
                  <a:lnTo>
                    <a:pt x="5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3" name="Freeform 274">
              <a:extLst>
                <a:ext uri="{FF2B5EF4-FFF2-40B4-BE49-F238E27FC236}">
                  <a16:creationId xmlns:a16="http://schemas.microsoft.com/office/drawing/2014/main" id="{D208B93B-8DB5-4DF8-A184-AFD7A76BE7EB}"/>
                </a:ext>
              </a:extLst>
            </p:cNvPr>
            <p:cNvSpPr>
              <a:spLocks/>
            </p:cNvSpPr>
            <p:nvPr/>
          </p:nvSpPr>
          <p:spPr bwMode="auto">
            <a:xfrm>
              <a:off x="5674" y="2664"/>
              <a:ext cx="60" cy="65"/>
            </a:xfrm>
            <a:custGeom>
              <a:avLst/>
              <a:gdLst>
                <a:gd name="T0" fmla="*/ 238 w 238"/>
                <a:gd name="T1" fmla="*/ 0 h 262"/>
                <a:gd name="T2" fmla="*/ 55 w 238"/>
                <a:gd name="T3" fmla="*/ 261 h 262"/>
                <a:gd name="T4" fmla="*/ 0 w 238"/>
                <a:gd name="T5" fmla="*/ 262 h 262"/>
                <a:gd name="T6" fmla="*/ 181 w 238"/>
                <a:gd name="T7" fmla="*/ 3 h 262"/>
                <a:gd name="T8" fmla="*/ 238 w 238"/>
                <a:gd name="T9" fmla="*/ 0 h 262"/>
              </a:gdLst>
              <a:ahLst/>
              <a:cxnLst>
                <a:cxn ang="0">
                  <a:pos x="T0" y="T1"/>
                </a:cxn>
                <a:cxn ang="0">
                  <a:pos x="T2" y="T3"/>
                </a:cxn>
                <a:cxn ang="0">
                  <a:pos x="T4" y="T5"/>
                </a:cxn>
                <a:cxn ang="0">
                  <a:pos x="T6" y="T7"/>
                </a:cxn>
                <a:cxn ang="0">
                  <a:pos x="T8" y="T9"/>
                </a:cxn>
              </a:cxnLst>
              <a:rect l="0" t="0" r="r" b="b"/>
              <a:pathLst>
                <a:path w="238" h="262">
                  <a:moveTo>
                    <a:pt x="238" y="0"/>
                  </a:moveTo>
                  <a:lnTo>
                    <a:pt x="55" y="261"/>
                  </a:lnTo>
                  <a:lnTo>
                    <a:pt x="0" y="262"/>
                  </a:lnTo>
                  <a:lnTo>
                    <a:pt x="181" y="3"/>
                  </a:lnTo>
                  <a:lnTo>
                    <a:pt x="238"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4" name="Freeform 275">
              <a:extLst>
                <a:ext uri="{FF2B5EF4-FFF2-40B4-BE49-F238E27FC236}">
                  <a16:creationId xmlns:a16="http://schemas.microsoft.com/office/drawing/2014/main" id="{CB6EDE8C-DCA0-440C-83A1-A2A170392971}"/>
                </a:ext>
              </a:extLst>
            </p:cNvPr>
            <p:cNvSpPr>
              <a:spLocks/>
            </p:cNvSpPr>
            <p:nvPr/>
          </p:nvSpPr>
          <p:spPr bwMode="auto">
            <a:xfrm>
              <a:off x="5674" y="2729"/>
              <a:ext cx="57" cy="63"/>
            </a:xfrm>
            <a:custGeom>
              <a:avLst/>
              <a:gdLst>
                <a:gd name="T0" fmla="*/ 55 w 227"/>
                <a:gd name="T1" fmla="*/ 0 h 253"/>
                <a:gd name="T2" fmla="*/ 227 w 227"/>
                <a:gd name="T3" fmla="*/ 226 h 253"/>
                <a:gd name="T4" fmla="*/ 192 w 227"/>
                <a:gd name="T5" fmla="*/ 253 h 253"/>
                <a:gd name="T6" fmla="*/ 0 w 227"/>
                <a:gd name="T7" fmla="*/ 1 h 253"/>
                <a:gd name="T8" fmla="*/ 55 w 227"/>
                <a:gd name="T9" fmla="*/ 0 h 253"/>
              </a:gdLst>
              <a:ahLst/>
              <a:cxnLst>
                <a:cxn ang="0">
                  <a:pos x="T0" y="T1"/>
                </a:cxn>
                <a:cxn ang="0">
                  <a:pos x="T2" y="T3"/>
                </a:cxn>
                <a:cxn ang="0">
                  <a:pos x="T4" y="T5"/>
                </a:cxn>
                <a:cxn ang="0">
                  <a:pos x="T6" y="T7"/>
                </a:cxn>
                <a:cxn ang="0">
                  <a:pos x="T8" y="T9"/>
                </a:cxn>
              </a:cxnLst>
              <a:rect l="0" t="0" r="r" b="b"/>
              <a:pathLst>
                <a:path w="227" h="253">
                  <a:moveTo>
                    <a:pt x="55" y="0"/>
                  </a:moveTo>
                  <a:lnTo>
                    <a:pt x="227" y="226"/>
                  </a:lnTo>
                  <a:lnTo>
                    <a:pt x="192" y="253"/>
                  </a:lnTo>
                  <a:lnTo>
                    <a:pt x="0" y="1"/>
                  </a:lnTo>
                  <a:lnTo>
                    <a:pt x="55"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5" name="Freeform 276">
              <a:extLst>
                <a:ext uri="{FF2B5EF4-FFF2-40B4-BE49-F238E27FC236}">
                  <a16:creationId xmlns:a16="http://schemas.microsoft.com/office/drawing/2014/main" id="{7B8A9E07-0F98-4E51-B152-9A9ACA885763}"/>
                </a:ext>
              </a:extLst>
            </p:cNvPr>
            <p:cNvSpPr>
              <a:spLocks/>
            </p:cNvSpPr>
            <p:nvPr/>
          </p:nvSpPr>
          <p:spPr bwMode="auto">
            <a:xfrm>
              <a:off x="5676" y="1626"/>
              <a:ext cx="59" cy="69"/>
            </a:xfrm>
            <a:custGeom>
              <a:avLst/>
              <a:gdLst>
                <a:gd name="T0" fmla="*/ 36 w 238"/>
                <a:gd name="T1" fmla="*/ 0 h 274"/>
                <a:gd name="T2" fmla="*/ 238 w 238"/>
                <a:gd name="T3" fmla="*/ 274 h 274"/>
                <a:gd name="T4" fmla="*/ 180 w 238"/>
                <a:gd name="T5" fmla="*/ 271 h 274"/>
                <a:gd name="T6" fmla="*/ 0 w 238"/>
                <a:gd name="T7" fmla="*/ 27 h 274"/>
                <a:gd name="T8" fmla="*/ 36 w 238"/>
                <a:gd name="T9" fmla="*/ 0 h 274"/>
              </a:gdLst>
              <a:ahLst/>
              <a:cxnLst>
                <a:cxn ang="0">
                  <a:pos x="T0" y="T1"/>
                </a:cxn>
                <a:cxn ang="0">
                  <a:pos x="T2" y="T3"/>
                </a:cxn>
                <a:cxn ang="0">
                  <a:pos x="T4" y="T5"/>
                </a:cxn>
                <a:cxn ang="0">
                  <a:pos x="T6" y="T7"/>
                </a:cxn>
                <a:cxn ang="0">
                  <a:pos x="T8" y="T9"/>
                </a:cxn>
              </a:cxnLst>
              <a:rect l="0" t="0" r="r" b="b"/>
              <a:pathLst>
                <a:path w="238" h="274">
                  <a:moveTo>
                    <a:pt x="36" y="0"/>
                  </a:moveTo>
                  <a:lnTo>
                    <a:pt x="238" y="274"/>
                  </a:lnTo>
                  <a:lnTo>
                    <a:pt x="180" y="271"/>
                  </a:lnTo>
                  <a:lnTo>
                    <a:pt x="0" y="27"/>
                  </a:lnTo>
                  <a:lnTo>
                    <a:pt x="3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6" name="Freeform 277">
              <a:extLst>
                <a:ext uri="{FF2B5EF4-FFF2-40B4-BE49-F238E27FC236}">
                  <a16:creationId xmlns:a16="http://schemas.microsoft.com/office/drawing/2014/main" id="{8804C3B0-0EA5-4764-B9BC-73D4BD25EC88}"/>
                </a:ext>
              </a:extLst>
            </p:cNvPr>
            <p:cNvSpPr>
              <a:spLocks/>
            </p:cNvSpPr>
            <p:nvPr/>
          </p:nvSpPr>
          <p:spPr bwMode="auto">
            <a:xfrm>
              <a:off x="5672" y="1694"/>
              <a:ext cx="63" cy="56"/>
            </a:xfrm>
            <a:custGeom>
              <a:avLst/>
              <a:gdLst>
                <a:gd name="T0" fmla="*/ 255 w 255"/>
                <a:gd name="T1" fmla="*/ 3 h 224"/>
                <a:gd name="T2" fmla="*/ 59 w 255"/>
                <a:gd name="T3" fmla="*/ 224 h 224"/>
                <a:gd name="T4" fmla="*/ 0 w 255"/>
                <a:gd name="T5" fmla="*/ 223 h 224"/>
                <a:gd name="T6" fmla="*/ 197 w 255"/>
                <a:gd name="T7" fmla="*/ 0 h 224"/>
                <a:gd name="T8" fmla="*/ 255 w 255"/>
                <a:gd name="T9" fmla="*/ 3 h 224"/>
              </a:gdLst>
              <a:ahLst/>
              <a:cxnLst>
                <a:cxn ang="0">
                  <a:pos x="T0" y="T1"/>
                </a:cxn>
                <a:cxn ang="0">
                  <a:pos x="T2" y="T3"/>
                </a:cxn>
                <a:cxn ang="0">
                  <a:pos x="T4" y="T5"/>
                </a:cxn>
                <a:cxn ang="0">
                  <a:pos x="T6" y="T7"/>
                </a:cxn>
                <a:cxn ang="0">
                  <a:pos x="T8" y="T9"/>
                </a:cxn>
              </a:cxnLst>
              <a:rect l="0" t="0" r="r" b="b"/>
              <a:pathLst>
                <a:path w="255" h="224">
                  <a:moveTo>
                    <a:pt x="255" y="3"/>
                  </a:moveTo>
                  <a:lnTo>
                    <a:pt x="59" y="224"/>
                  </a:lnTo>
                  <a:lnTo>
                    <a:pt x="0" y="223"/>
                  </a:lnTo>
                  <a:lnTo>
                    <a:pt x="197" y="0"/>
                  </a:lnTo>
                  <a:lnTo>
                    <a:pt x="255" y="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7" name="Freeform 278">
              <a:extLst>
                <a:ext uri="{FF2B5EF4-FFF2-40B4-BE49-F238E27FC236}">
                  <a16:creationId xmlns:a16="http://schemas.microsoft.com/office/drawing/2014/main" id="{44EFD0A1-2C49-4152-8F13-0584191B3778}"/>
                </a:ext>
              </a:extLst>
            </p:cNvPr>
            <p:cNvSpPr>
              <a:spLocks/>
            </p:cNvSpPr>
            <p:nvPr/>
          </p:nvSpPr>
          <p:spPr bwMode="auto">
            <a:xfrm>
              <a:off x="5672" y="1750"/>
              <a:ext cx="63" cy="62"/>
            </a:xfrm>
            <a:custGeom>
              <a:avLst/>
              <a:gdLst>
                <a:gd name="T0" fmla="*/ 59 w 255"/>
                <a:gd name="T1" fmla="*/ 1 h 247"/>
                <a:gd name="T2" fmla="*/ 255 w 255"/>
                <a:gd name="T3" fmla="*/ 247 h 247"/>
                <a:gd name="T4" fmla="*/ 197 w 255"/>
                <a:gd name="T5" fmla="*/ 246 h 247"/>
                <a:gd name="T6" fmla="*/ 0 w 255"/>
                <a:gd name="T7" fmla="*/ 0 h 247"/>
                <a:gd name="T8" fmla="*/ 59 w 255"/>
                <a:gd name="T9" fmla="*/ 1 h 247"/>
              </a:gdLst>
              <a:ahLst/>
              <a:cxnLst>
                <a:cxn ang="0">
                  <a:pos x="T0" y="T1"/>
                </a:cxn>
                <a:cxn ang="0">
                  <a:pos x="T2" y="T3"/>
                </a:cxn>
                <a:cxn ang="0">
                  <a:pos x="T4" y="T5"/>
                </a:cxn>
                <a:cxn ang="0">
                  <a:pos x="T6" y="T7"/>
                </a:cxn>
                <a:cxn ang="0">
                  <a:pos x="T8" y="T9"/>
                </a:cxn>
              </a:cxnLst>
              <a:rect l="0" t="0" r="r" b="b"/>
              <a:pathLst>
                <a:path w="255" h="247">
                  <a:moveTo>
                    <a:pt x="59" y="1"/>
                  </a:moveTo>
                  <a:lnTo>
                    <a:pt x="255" y="247"/>
                  </a:lnTo>
                  <a:lnTo>
                    <a:pt x="197" y="246"/>
                  </a:lnTo>
                  <a:lnTo>
                    <a:pt x="0" y="0"/>
                  </a:lnTo>
                  <a:lnTo>
                    <a:pt x="59"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8" name="Freeform 279">
              <a:extLst>
                <a:ext uri="{FF2B5EF4-FFF2-40B4-BE49-F238E27FC236}">
                  <a16:creationId xmlns:a16="http://schemas.microsoft.com/office/drawing/2014/main" id="{09B138F1-25E0-4D46-9FAB-0C4C678735D3}"/>
                </a:ext>
              </a:extLst>
            </p:cNvPr>
            <p:cNvSpPr>
              <a:spLocks/>
            </p:cNvSpPr>
            <p:nvPr/>
          </p:nvSpPr>
          <p:spPr bwMode="auto">
            <a:xfrm>
              <a:off x="5672" y="1811"/>
              <a:ext cx="63" cy="59"/>
            </a:xfrm>
            <a:custGeom>
              <a:avLst/>
              <a:gdLst>
                <a:gd name="T0" fmla="*/ 254 w 254"/>
                <a:gd name="T1" fmla="*/ 1 h 233"/>
                <a:gd name="T2" fmla="*/ 58 w 254"/>
                <a:gd name="T3" fmla="*/ 233 h 233"/>
                <a:gd name="T4" fmla="*/ 0 w 254"/>
                <a:gd name="T5" fmla="*/ 232 h 233"/>
                <a:gd name="T6" fmla="*/ 196 w 254"/>
                <a:gd name="T7" fmla="*/ 0 h 233"/>
                <a:gd name="T8" fmla="*/ 254 w 254"/>
                <a:gd name="T9" fmla="*/ 1 h 233"/>
              </a:gdLst>
              <a:ahLst/>
              <a:cxnLst>
                <a:cxn ang="0">
                  <a:pos x="T0" y="T1"/>
                </a:cxn>
                <a:cxn ang="0">
                  <a:pos x="T2" y="T3"/>
                </a:cxn>
                <a:cxn ang="0">
                  <a:pos x="T4" y="T5"/>
                </a:cxn>
                <a:cxn ang="0">
                  <a:pos x="T6" y="T7"/>
                </a:cxn>
                <a:cxn ang="0">
                  <a:pos x="T8" y="T9"/>
                </a:cxn>
              </a:cxnLst>
              <a:rect l="0" t="0" r="r" b="b"/>
              <a:pathLst>
                <a:path w="254" h="233">
                  <a:moveTo>
                    <a:pt x="254" y="1"/>
                  </a:moveTo>
                  <a:lnTo>
                    <a:pt x="58" y="233"/>
                  </a:lnTo>
                  <a:lnTo>
                    <a:pt x="0" y="232"/>
                  </a:lnTo>
                  <a:lnTo>
                    <a:pt x="196" y="0"/>
                  </a:lnTo>
                  <a:lnTo>
                    <a:pt x="254"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399" name="Freeform 280">
              <a:extLst>
                <a:ext uri="{FF2B5EF4-FFF2-40B4-BE49-F238E27FC236}">
                  <a16:creationId xmlns:a16="http://schemas.microsoft.com/office/drawing/2014/main" id="{57F6E47A-0B4E-4576-9D96-4B1AB4785269}"/>
                </a:ext>
              </a:extLst>
            </p:cNvPr>
            <p:cNvSpPr>
              <a:spLocks/>
            </p:cNvSpPr>
            <p:nvPr/>
          </p:nvSpPr>
          <p:spPr bwMode="auto">
            <a:xfrm>
              <a:off x="5672" y="1869"/>
              <a:ext cx="63" cy="63"/>
            </a:xfrm>
            <a:custGeom>
              <a:avLst/>
              <a:gdLst>
                <a:gd name="T0" fmla="*/ 58 w 254"/>
                <a:gd name="T1" fmla="*/ 1 h 250"/>
                <a:gd name="T2" fmla="*/ 254 w 254"/>
                <a:gd name="T3" fmla="*/ 250 h 250"/>
                <a:gd name="T4" fmla="*/ 196 w 254"/>
                <a:gd name="T5" fmla="*/ 249 h 250"/>
                <a:gd name="T6" fmla="*/ 0 w 254"/>
                <a:gd name="T7" fmla="*/ 0 h 250"/>
                <a:gd name="T8" fmla="*/ 58 w 254"/>
                <a:gd name="T9" fmla="*/ 1 h 250"/>
              </a:gdLst>
              <a:ahLst/>
              <a:cxnLst>
                <a:cxn ang="0">
                  <a:pos x="T0" y="T1"/>
                </a:cxn>
                <a:cxn ang="0">
                  <a:pos x="T2" y="T3"/>
                </a:cxn>
                <a:cxn ang="0">
                  <a:pos x="T4" y="T5"/>
                </a:cxn>
                <a:cxn ang="0">
                  <a:pos x="T6" y="T7"/>
                </a:cxn>
                <a:cxn ang="0">
                  <a:pos x="T8" y="T9"/>
                </a:cxn>
              </a:cxnLst>
              <a:rect l="0" t="0" r="r" b="b"/>
              <a:pathLst>
                <a:path w="254" h="250">
                  <a:moveTo>
                    <a:pt x="58" y="1"/>
                  </a:moveTo>
                  <a:lnTo>
                    <a:pt x="254" y="250"/>
                  </a:lnTo>
                  <a:lnTo>
                    <a:pt x="196" y="249"/>
                  </a:lnTo>
                  <a:lnTo>
                    <a:pt x="0" y="0"/>
                  </a:lnTo>
                  <a:lnTo>
                    <a:pt x="58"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0" name="Freeform 281">
              <a:extLst>
                <a:ext uri="{FF2B5EF4-FFF2-40B4-BE49-F238E27FC236}">
                  <a16:creationId xmlns:a16="http://schemas.microsoft.com/office/drawing/2014/main" id="{818CBB7F-9780-4F87-AB7D-EC55539CBA71}"/>
                </a:ext>
              </a:extLst>
            </p:cNvPr>
            <p:cNvSpPr>
              <a:spLocks/>
            </p:cNvSpPr>
            <p:nvPr/>
          </p:nvSpPr>
          <p:spPr bwMode="auto">
            <a:xfrm>
              <a:off x="5672" y="1932"/>
              <a:ext cx="63" cy="60"/>
            </a:xfrm>
            <a:custGeom>
              <a:avLst/>
              <a:gdLst>
                <a:gd name="T0" fmla="*/ 254 w 254"/>
                <a:gd name="T1" fmla="*/ 1 h 242"/>
                <a:gd name="T2" fmla="*/ 58 w 254"/>
                <a:gd name="T3" fmla="*/ 242 h 242"/>
                <a:gd name="T4" fmla="*/ 0 w 254"/>
                <a:gd name="T5" fmla="*/ 242 h 242"/>
                <a:gd name="T6" fmla="*/ 196 w 254"/>
                <a:gd name="T7" fmla="*/ 0 h 242"/>
                <a:gd name="T8" fmla="*/ 254 w 254"/>
                <a:gd name="T9" fmla="*/ 1 h 242"/>
              </a:gdLst>
              <a:ahLst/>
              <a:cxnLst>
                <a:cxn ang="0">
                  <a:pos x="T0" y="T1"/>
                </a:cxn>
                <a:cxn ang="0">
                  <a:pos x="T2" y="T3"/>
                </a:cxn>
                <a:cxn ang="0">
                  <a:pos x="T4" y="T5"/>
                </a:cxn>
                <a:cxn ang="0">
                  <a:pos x="T6" y="T7"/>
                </a:cxn>
                <a:cxn ang="0">
                  <a:pos x="T8" y="T9"/>
                </a:cxn>
              </a:cxnLst>
              <a:rect l="0" t="0" r="r" b="b"/>
              <a:pathLst>
                <a:path w="254" h="242">
                  <a:moveTo>
                    <a:pt x="254" y="1"/>
                  </a:moveTo>
                  <a:lnTo>
                    <a:pt x="58" y="242"/>
                  </a:lnTo>
                  <a:lnTo>
                    <a:pt x="0" y="242"/>
                  </a:lnTo>
                  <a:lnTo>
                    <a:pt x="196" y="0"/>
                  </a:lnTo>
                  <a:lnTo>
                    <a:pt x="254" y="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1" name="Freeform 282">
              <a:extLst>
                <a:ext uri="{FF2B5EF4-FFF2-40B4-BE49-F238E27FC236}">
                  <a16:creationId xmlns:a16="http://schemas.microsoft.com/office/drawing/2014/main" id="{D2479C63-368C-416B-A358-AD69B8056BDA}"/>
                </a:ext>
              </a:extLst>
            </p:cNvPr>
            <p:cNvSpPr>
              <a:spLocks/>
            </p:cNvSpPr>
            <p:nvPr/>
          </p:nvSpPr>
          <p:spPr bwMode="auto">
            <a:xfrm>
              <a:off x="5672" y="1992"/>
              <a:ext cx="62" cy="58"/>
            </a:xfrm>
            <a:custGeom>
              <a:avLst/>
              <a:gdLst>
                <a:gd name="T0" fmla="*/ 58 w 249"/>
                <a:gd name="T1" fmla="*/ 0 h 232"/>
                <a:gd name="T2" fmla="*/ 249 w 249"/>
                <a:gd name="T3" fmla="*/ 230 h 232"/>
                <a:gd name="T4" fmla="*/ 192 w 249"/>
                <a:gd name="T5" fmla="*/ 232 h 232"/>
                <a:gd name="T6" fmla="*/ 0 w 249"/>
                <a:gd name="T7" fmla="*/ 0 h 232"/>
                <a:gd name="T8" fmla="*/ 58 w 249"/>
                <a:gd name="T9" fmla="*/ 0 h 232"/>
              </a:gdLst>
              <a:ahLst/>
              <a:cxnLst>
                <a:cxn ang="0">
                  <a:pos x="T0" y="T1"/>
                </a:cxn>
                <a:cxn ang="0">
                  <a:pos x="T2" y="T3"/>
                </a:cxn>
                <a:cxn ang="0">
                  <a:pos x="T4" y="T5"/>
                </a:cxn>
                <a:cxn ang="0">
                  <a:pos x="T6" y="T7"/>
                </a:cxn>
                <a:cxn ang="0">
                  <a:pos x="T8" y="T9"/>
                </a:cxn>
              </a:cxnLst>
              <a:rect l="0" t="0" r="r" b="b"/>
              <a:pathLst>
                <a:path w="249" h="232">
                  <a:moveTo>
                    <a:pt x="58" y="0"/>
                  </a:moveTo>
                  <a:lnTo>
                    <a:pt x="249" y="230"/>
                  </a:lnTo>
                  <a:lnTo>
                    <a:pt x="192" y="232"/>
                  </a:lnTo>
                  <a:lnTo>
                    <a:pt x="0" y="0"/>
                  </a:lnTo>
                  <a:lnTo>
                    <a:pt x="58"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2" name="Freeform 283">
              <a:extLst>
                <a:ext uri="{FF2B5EF4-FFF2-40B4-BE49-F238E27FC236}">
                  <a16:creationId xmlns:a16="http://schemas.microsoft.com/office/drawing/2014/main" id="{19CA73E8-69AC-443D-B0EA-2401CE015005}"/>
                </a:ext>
              </a:extLst>
            </p:cNvPr>
            <p:cNvSpPr>
              <a:spLocks/>
            </p:cNvSpPr>
            <p:nvPr/>
          </p:nvSpPr>
          <p:spPr bwMode="auto">
            <a:xfrm>
              <a:off x="5674" y="2050"/>
              <a:ext cx="60" cy="66"/>
            </a:xfrm>
            <a:custGeom>
              <a:avLst/>
              <a:gdLst>
                <a:gd name="T0" fmla="*/ 238 w 238"/>
                <a:gd name="T1" fmla="*/ 0 h 265"/>
                <a:gd name="T2" fmla="*/ 35 w 238"/>
                <a:gd name="T3" fmla="*/ 265 h 265"/>
                <a:gd name="T4" fmla="*/ 0 w 238"/>
                <a:gd name="T5" fmla="*/ 238 h 265"/>
                <a:gd name="T6" fmla="*/ 181 w 238"/>
                <a:gd name="T7" fmla="*/ 2 h 265"/>
                <a:gd name="T8" fmla="*/ 238 w 238"/>
                <a:gd name="T9" fmla="*/ 0 h 265"/>
              </a:gdLst>
              <a:ahLst/>
              <a:cxnLst>
                <a:cxn ang="0">
                  <a:pos x="T0" y="T1"/>
                </a:cxn>
                <a:cxn ang="0">
                  <a:pos x="T2" y="T3"/>
                </a:cxn>
                <a:cxn ang="0">
                  <a:pos x="T4" y="T5"/>
                </a:cxn>
                <a:cxn ang="0">
                  <a:pos x="T6" y="T7"/>
                </a:cxn>
                <a:cxn ang="0">
                  <a:pos x="T8" y="T9"/>
                </a:cxn>
              </a:cxnLst>
              <a:rect l="0" t="0" r="r" b="b"/>
              <a:pathLst>
                <a:path w="238" h="265">
                  <a:moveTo>
                    <a:pt x="238" y="0"/>
                  </a:moveTo>
                  <a:lnTo>
                    <a:pt x="35" y="265"/>
                  </a:lnTo>
                  <a:lnTo>
                    <a:pt x="0" y="238"/>
                  </a:lnTo>
                  <a:lnTo>
                    <a:pt x="181" y="2"/>
                  </a:lnTo>
                  <a:lnTo>
                    <a:pt x="238"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3" name="Freeform 284">
              <a:extLst>
                <a:ext uri="{FF2B5EF4-FFF2-40B4-BE49-F238E27FC236}">
                  <a16:creationId xmlns:a16="http://schemas.microsoft.com/office/drawing/2014/main" id="{E78CDB34-635E-4003-9D7D-A8858D27005D}"/>
                </a:ext>
              </a:extLst>
            </p:cNvPr>
            <p:cNvSpPr>
              <a:spLocks/>
            </p:cNvSpPr>
            <p:nvPr/>
          </p:nvSpPr>
          <p:spPr bwMode="auto">
            <a:xfrm>
              <a:off x="5675" y="1623"/>
              <a:ext cx="11" cy="1285"/>
            </a:xfrm>
            <a:custGeom>
              <a:avLst/>
              <a:gdLst>
                <a:gd name="T0" fmla="*/ 0 w 45"/>
                <a:gd name="T1" fmla="*/ 5142 h 5142"/>
                <a:gd name="T2" fmla="*/ 0 w 45"/>
                <a:gd name="T3" fmla="*/ 0 h 5142"/>
                <a:gd name="T4" fmla="*/ 45 w 45"/>
                <a:gd name="T5" fmla="*/ 45 h 5142"/>
                <a:gd name="T6" fmla="*/ 45 w 45"/>
                <a:gd name="T7" fmla="*/ 5098 h 5142"/>
                <a:gd name="T8" fmla="*/ 0 w 45"/>
                <a:gd name="T9" fmla="*/ 5142 h 5142"/>
              </a:gdLst>
              <a:ahLst/>
              <a:cxnLst>
                <a:cxn ang="0">
                  <a:pos x="T0" y="T1"/>
                </a:cxn>
                <a:cxn ang="0">
                  <a:pos x="T2" y="T3"/>
                </a:cxn>
                <a:cxn ang="0">
                  <a:pos x="T4" y="T5"/>
                </a:cxn>
                <a:cxn ang="0">
                  <a:pos x="T6" y="T7"/>
                </a:cxn>
                <a:cxn ang="0">
                  <a:pos x="T8" y="T9"/>
                </a:cxn>
              </a:cxnLst>
              <a:rect l="0" t="0" r="r" b="b"/>
              <a:pathLst>
                <a:path w="45" h="5142">
                  <a:moveTo>
                    <a:pt x="0" y="5142"/>
                  </a:moveTo>
                  <a:lnTo>
                    <a:pt x="0" y="0"/>
                  </a:lnTo>
                  <a:lnTo>
                    <a:pt x="45" y="45"/>
                  </a:lnTo>
                  <a:lnTo>
                    <a:pt x="45" y="5098"/>
                  </a:lnTo>
                  <a:lnTo>
                    <a:pt x="0" y="514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4" name="Freeform 285">
              <a:extLst>
                <a:ext uri="{FF2B5EF4-FFF2-40B4-BE49-F238E27FC236}">
                  <a16:creationId xmlns:a16="http://schemas.microsoft.com/office/drawing/2014/main" id="{AB4F882E-5527-46B6-9B4D-EC8B29F210BF}"/>
                </a:ext>
              </a:extLst>
            </p:cNvPr>
            <p:cNvSpPr>
              <a:spLocks/>
            </p:cNvSpPr>
            <p:nvPr/>
          </p:nvSpPr>
          <p:spPr bwMode="auto">
            <a:xfrm>
              <a:off x="5675" y="1623"/>
              <a:ext cx="58" cy="11"/>
            </a:xfrm>
            <a:custGeom>
              <a:avLst/>
              <a:gdLst>
                <a:gd name="T0" fmla="*/ 0 w 232"/>
                <a:gd name="T1" fmla="*/ 0 h 45"/>
                <a:gd name="T2" fmla="*/ 232 w 232"/>
                <a:gd name="T3" fmla="*/ 0 h 45"/>
                <a:gd name="T4" fmla="*/ 189 w 232"/>
                <a:gd name="T5" fmla="*/ 45 h 45"/>
                <a:gd name="T6" fmla="*/ 45 w 232"/>
                <a:gd name="T7" fmla="*/ 45 h 45"/>
                <a:gd name="T8" fmla="*/ 0 w 232"/>
                <a:gd name="T9" fmla="*/ 0 h 45"/>
              </a:gdLst>
              <a:ahLst/>
              <a:cxnLst>
                <a:cxn ang="0">
                  <a:pos x="T0" y="T1"/>
                </a:cxn>
                <a:cxn ang="0">
                  <a:pos x="T2" y="T3"/>
                </a:cxn>
                <a:cxn ang="0">
                  <a:pos x="T4" y="T5"/>
                </a:cxn>
                <a:cxn ang="0">
                  <a:pos x="T6" y="T7"/>
                </a:cxn>
                <a:cxn ang="0">
                  <a:pos x="T8" y="T9"/>
                </a:cxn>
              </a:cxnLst>
              <a:rect l="0" t="0" r="r" b="b"/>
              <a:pathLst>
                <a:path w="232" h="45">
                  <a:moveTo>
                    <a:pt x="0" y="0"/>
                  </a:moveTo>
                  <a:lnTo>
                    <a:pt x="232" y="0"/>
                  </a:lnTo>
                  <a:lnTo>
                    <a:pt x="189" y="45"/>
                  </a:lnTo>
                  <a:lnTo>
                    <a:pt x="45" y="45"/>
                  </a:lnTo>
                  <a:lnTo>
                    <a:pt x="0"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5" name="Freeform 286">
              <a:extLst>
                <a:ext uri="{FF2B5EF4-FFF2-40B4-BE49-F238E27FC236}">
                  <a16:creationId xmlns:a16="http://schemas.microsoft.com/office/drawing/2014/main" id="{7F0200F3-16AC-47FA-9194-973AD29BAAAF}"/>
                </a:ext>
              </a:extLst>
            </p:cNvPr>
            <p:cNvSpPr>
              <a:spLocks/>
            </p:cNvSpPr>
            <p:nvPr/>
          </p:nvSpPr>
          <p:spPr bwMode="auto">
            <a:xfrm>
              <a:off x="5722" y="1623"/>
              <a:ext cx="11" cy="1285"/>
            </a:xfrm>
            <a:custGeom>
              <a:avLst/>
              <a:gdLst>
                <a:gd name="T0" fmla="*/ 43 w 43"/>
                <a:gd name="T1" fmla="*/ 0 h 5142"/>
                <a:gd name="T2" fmla="*/ 43 w 43"/>
                <a:gd name="T3" fmla="*/ 5142 h 5142"/>
                <a:gd name="T4" fmla="*/ 0 w 43"/>
                <a:gd name="T5" fmla="*/ 5098 h 5142"/>
                <a:gd name="T6" fmla="*/ 0 w 43"/>
                <a:gd name="T7" fmla="*/ 45 h 5142"/>
                <a:gd name="T8" fmla="*/ 43 w 43"/>
                <a:gd name="T9" fmla="*/ 0 h 5142"/>
              </a:gdLst>
              <a:ahLst/>
              <a:cxnLst>
                <a:cxn ang="0">
                  <a:pos x="T0" y="T1"/>
                </a:cxn>
                <a:cxn ang="0">
                  <a:pos x="T2" y="T3"/>
                </a:cxn>
                <a:cxn ang="0">
                  <a:pos x="T4" y="T5"/>
                </a:cxn>
                <a:cxn ang="0">
                  <a:pos x="T6" y="T7"/>
                </a:cxn>
                <a:cxn ang="0">
                  <a:pos x="T8" y="T9"/>
                </a:cxn>
              </a:cxnLst>
              <a:rect l="0" t="0" r="r" b="b"/>
              <a:pathLst>
                <a:path w="43" h="5142">
                  <a:moveTo>
                    <a:pt x="43" y="0"/>
                  </a:moveTo>
                  <a:lnTo>
                    <a:pt x="43" y="5142"/>
                  </a:lnTo>
                  <a:lnTo>
                    <a:pt x="0" y="5098"/>
                  </a:lnTo>
                  <a:lnTo>
                    <a:pt x="0" y="45"/>
                  </a:lnTo>
                  <a:lnTo>
                    <a:pt x="43"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6" name="Freeform 287">
              <a:extLst>
                <a:ext uri="{FF2B5EF4-FFF2-40B4-BE49-F238E27FC236}">
                  <a16:creationId xmlns:a16="http://schemas.microsoft.com/office/drawing/2014/main" id="{EC77D06F-C574-4450-B614-AA0BE327E0D1}"/>
                </a:ext>
              </a:extLst>
            </p:cNvPr>
            <p:cNvSpPr>
              <a:spLocks/>
            </p:cNvSpPr>
            <p:nvPr/>
          </p:nvSpPr>
          <p:spPr bwMode="auto">
            <a:xfrm>
              <a:off x="5675" y="2897"/>
              <a:ext cx="58" cy="11"/>
            </a:xfrm>
            <a:custGeom>
              <a:avLst/>
              <a:gdLst>
                <a:gd name="T0" fmla="*/ 232 w 232"/>
                <a:gd name="T1" fmla="*/ 44 h 44"/>
                <a:gd name="T2" fmla="*/ 0 w 232"/>
                <a:gd name="T3" fmla="*/ 44 h 44"/>
                <a:gd name="T4" fmla="*/ 45 w 232"/>
                <a:gd name="T5" fmla="*/ 0 h 44"/>
                <a:gd name="T6" fmla="*/ 189 w 232"/>
                <a:gd name="T7" fmla="*/ 0 h 44"/>
                <a:gd name="T8" fmla="*/ 232 w 232"/>
                <a:gd name="T9" fmla="*/ 44 h 44"/>
              </a:gdLst>
              <a:ahLst/>
              <a:cxnLst>
                <a:cxn ang="0">
                  <a:pos x="T0" y="T1"/>
                </a:cxn>
                <a:cxn ang="0">
                  <a:pos x="T2" y="T3"/>
                </a:cxn>
                <a:cxn ang="0">
                  <a:pos x="T4" y="T5"/>
                </a:cxn>
                <a:cxn ang="0">
                  <a:pos x="T6" y="T7"/>
                </a:cxn>
                <a:cxn ang="0">
                  <a:pos x="T8" y="T9"/>
                </a:cxn>
              </a:cxnLst>
              <a:rect l="0" t="0" r="r" b="b"/>
              <a:pathLst>
                <a:path w="232" h="44">
                  <a:moveTo>
                    <a:pt x="232" y="44"/>
                  </a:moveTo>
                  <a:lnTo>
                    <a:pt x="0" y="44"/>
                  </a:lnTo>
                  <a:lnTo>
                    <a:pt x="45" y="0"/>
                  </a:lnTo>
                  <a:lnTo>
                    <a:pt x="189" y="0"/>
                  </a:lnTo>
                  <a:lnTo>
                    <a:pt x="232"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7" name="Freeform 288">
              <a:extLst>
                <a:ext uri="{FF2B5EF4-FFF2-40B4-BE49-F238E27FC236}">
                  <a16:creationId xmlns:a16="http://schemas.microsoft.com/office/drawing/2014/main" id="{DD03917F-2C6C-42C7-B83E-ECA17FCDF7A5}"/>
                </a:ext>
              </a:extLst>
            </p:cNvPr>
            <p:cNvSpPr>
              <a:spLocks/>
            </p:cNvSpPr>
            <p:nvPr/>
          </p:nvSpPr>
          <p:spPr bwMode="auto">
            <a:xfrm>
              <a:off x="5195" y="2515"/>
              <a:ext cx="148" cy="110"/>
            </a:xfrm>
            <a:custGeom>
              <a:avLst/>
              <a:gdLst>
                <a:gd name="T0" fmla="*/ 567 w 593"/>
                <a:gd name="T1" fmla="*/ 443 h 443"/>
                <a:gd name="T2" fmla="*/ 0 w 593"/>
                <a:gd name="T3" fmla="*/ 37 h 443"/>
                <a:gd name="T4" fmla="*/ 26 w 593"/>
                <a:gd name="T5" fmla="*/ 0 h 443"/>
                <a:gd name="T6" fmla="*/ 593 w 593"/>
                <a:gd name="T7" fmla="*/ 406 h 443"/>
                <a:gd name="T8" fmla="*/ 567 w 593"/>
                <a:gd name="T9" fmla="*/ 443 h 443"/>
              </a:gdLst>
              <a:ahLst/>
              <a:cxnLst>
                <a:cxn ang="0">
                  <a:pos x="T0" y="T1"/>
                </a:cxn>
                <a:cxn ang="0">
                  <a:pos x="T2" y="T3"/>
                </a:cxn>
                <a:cxn ang="0">
                  <a:pos x="T4" y="T5"/>
                </a:cxn>
                <a:cxn ang="0">
                  <a:pos x="T6" y="T7"/>
                </a:cxn>
                <a:cxn ang="0">
                  <a:pos x="T8" y="T9"/>
                </a:cxn>
              </a:cxnLst>
              <a:rect l="0" t="0" r="r" b="b"/>
              <a:pathLst>
                <a:path w="593" h="443">
                  <a:moveTo>
                    <a:pt x="567" y="443"/>
                  </a:moveTo>
                  <a:lnTo>
                    <a:pt x="0" y="37"/>
                  </a:lnTo>
                  <a:lnTo>
                    <a:pt x="26" y="0"/>
                  </a:lnTo>
                  <a:lnTo>
                    <a:pt x="593" y="406"/>
                  </a:lnTo>
                  <a:lnTo>
                    <a:pt x="567" y="4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8" name="Freeform 289">
              <a:extLst>
                <a:ext uri="{FF2B5EF4-FFF2-40B4-BE49-F238E27FC236}">
                  <a16:creationId xmlns:a16="http://schemas.microsoft.com/office/drawing/2014/main" id="{B03E7F32-3E91-45C2-843E-454F86D7C4A7}"/>
                </a:ext>
              </a:extLst>
            </p:cNvPr>
            <p:cNvSpPr>
              <a:spLocks/>
            </p:cNvSpPr>
            <p:nvPr/>
          </p:nvSpPr>
          <p:spPr bwMode="auto">
            <a:xfrm>
              <a:off x="5219" y="2615"/>
              <a:ext cx="109" cy="64"/>
            </a:xfrm>
            <a:custGeom>
              <a:avLst/>
              <a:gdLst>
                <a:gd name="T0" fmla="*/ 0 w 439"/>
                <a:gd name="T1" fmla="*/ 213 h 254"/>
                <a:gd name="T2" fmla="*/ 428 w 439"/>
                <a:gd name="T3" fmla="*/ 0 h 254"/>
                <a:gd name="T4" fmla="*/ 439 w 439"/>
                <a:gd name="T5" fmla="*/ 45 h 254"/>
                <a:gd name="T6" fmla="*/ 19 w 439"/>
                <a:gd name="T7" fmla="*/ 254 h 254"/>
                <a:gd name="T8" fmla="*/ 0 w 439"/>
                <a:gd name="T9" fmla="*/ 213 h 254"/>
              </a:gdLst>
              <a:ahLst/>
              <a:cxnLst>
                <a:cxn ang="0">
                  <a:pos x="T0" y="T1"/>
                </a:cxn>
                <a:cxn ang="0">
                  <a:pos x="T2" y="T3"/>
                </a:cxn>
                <a:cxn ang="0">
                  <a:pos x="T4" y="T5"/>
                </a:cxn>
                <a:cxn ang="0">
                  <a:pos x="T6" y="T7"/>
                </a:cxn>
                <a:cxn ang="0">
                  <a:pos x="T8" y="T9"/>
                </a:cxn>
              </a:cxnLst>
              <a:rect l="0" t="0" r="r" b="b"/>
              <a:pathLst>
                <a:path w="439" h="254">
                  <a:moveTo>
                    <a:pt x="0" y="213"/>
                  </a:moveTo>
                  <a:lnTo>
                    <a:pt x="428" y="0"/>
                  </a:lnTo>
                  <a:lnTo>
                    <a:pt x="439" y="45"/>
                  </a:lnTo>
                  <a:lnTo>
                    <a:pt x="19" y="254"/>
                  </a:lnTo>
                  <a:lnTo>
                    <a:pt x="0" y="21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09" name="Freeform 290">
              <a:extLst>
                <a:ext uri="{FF2B5EF4-FFF2-40B4-BE49-F238E27FC236}">
                  <a16:creationId xmlns:a16="http://schemas.microsoft.com/office/drawing/2014/main" id="{4D23E5AC-3FBC-4F7B-9677-2A102DF73B0F}"/>
                </a:ext>
              </a:extLst>
            </p:cNvPr>
            <p:cNvSpPr>
              <a:spLocks/>
            </p:cNvSpPr>
            <p:nvPr/>
          </p:nvSpPr>
          <p:spPr bwMode="auto">
            <a:xfrm>
              <a:off x="5326" y="2615"/>
              <a:ext cx="207" cy="11"/>
            </a:xfrm>
            <a:custGeom>
              <a:avLst/>
              <a:gdLst>
                <a:gd name="T0" fmla="*/ 0 w 830"/>
                <a:gd name="T1" fmla="*/ 0 h 45"/>
                <a:gd name="T2" fmla="*/ 830 w 830"/>
                <a:gd name="T3" fmla="*/ 0 h 45"/>
                <a:gd name="T4" fmla="*/ 830 w 830"/>
                <a:gd name="T5" fmla="*/ 45 h 45"/>
                <a:gd name="T6" fmla="*/ 11 w 830"/>
                <a:gd name="T7" fmla="*/ 45 h 45"/>
                <a:gd name="T8" fmla="*/ 0 w 830"/>
                <a:gd name="T9" fmla="*/ 0 h 45"/>
              </a:gdLst>
              <a:ahLst/>
              <a:cxnLst>
                <a:cxn ang="0">
                  <a:pos x="T0" y="T1"/>
                </a:cxn>
                <a:cxn ang="0">
                  <a:pos x="T2" y="T3"/>
                </a:cxn>
                <a:cxn ang="0">
                  <a:pos x="T4" y="T5"/>
                </a:cxn>
                <a:cxn ang="0">
                  <a:pos x="T6" y="T7"/>
                </a:cxn>
                <a:cxn ang="0">
                  <a:pos x="T8" y="T9"/>
                </a:cxn>
              </a:cxnLst>
              <a:rect l="0" t="0" r="r" b="b"/>
              <a:pathLst>
                <a:path w="830" h="45">
                  <a:moveTo>
                    <a:pt x="0" y="0"/>
                  </a:moveTo>
                  <a:lnTo>
                    <a:pt x="830" y="0"/>
                  </a:lnTo>
                  <a:lnTo>
                    <a:pt x="830" y="45"/>
                  </a:lnTo>
                  <a:lnTo>
                    <a:pt x="11" y="45"/>
                  </a:lnTo>
                  <a:lnTo>
                    <a:pt x="0"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0" name="Freeform 291">
              <a:extLst>
                <a:ext uri="{FF2B5EF4-FFF2-40B4-BE49-F238E27FC236}">
                  <a16:creationId xmlns:a16="http://schemas.microsoft.com/office/drawing/2014/main" id="{1342940C-E439-4E73-9BA9-DDDFF05E1424}"/>
                </a:ext>
              </a:extLst>
            </p:cNvPr>
            <p:cNvSpPr>
              <a:spLocks/>
            </p:cNvSpPr>
            <p:nvPr/>
          </p:nvSpPr>
          <p:spPr bwMode="auto">
            <a:xfrm>
              <a:off x="5216" y="2668"/>
              <a:ext cx="11" cy="164"/>
            </a:xfrm>
            <a:custGeom>
              <a:avLst/>
              <a:gdLst>
                <a:gd name="T0" fmla="*/ 45 w 45"/>
                <a:gd name="T1" fmla="*/ 45 h 655"/>
                <a:gd name="T2" fmla="*/ 45 w 45"/>
                <a:gd name="T3" fmla="*/ 611 h 655"/>
                <a:gd name="T4" fmla="*/ 0 w 45"/>
                <a:gd name="T5" fmla="*/ 655 h 655"/>
                <a:gd name="T6" fmla="*/ 0 w 45"/>
                <a:gd name="T7" fmla="*/ 0 h 655"/>
                <a:gd name="T8" fmla="*/ 45 w 45"/>
                <a:gd name="T9" fmla="*/ 45 h 655"/>
              </a:gdLst>
              <a:ahLst/>
              <a:cxnLst>
                <a:cxn ang="0">
                  <a:pos x="T0" y="T1"/>
                </a:cxn>
                <a:cxn ang="0">
                  <a:pos x="T2" y="T3"/>
                </a:cxn>
                <a:cxn ang="0">
                  <a:pos x="T4" y="T5"/>
                </a:cxn>
                <a:cxn ang="0">
                  <a:pos x="T6" y="T7"/>
                </a:cxn>
                <a:cxn ang="0">
                  <a:pos x="T8" y="T9"/>
                </a:cxn>
              </a:cxnLst>
              <a:rect l="0" t="0" r="r" b="b"/>
              <a:pathLst>
                <a:path w="45" h="655">
                  <a:moveTo>
                    <a:pt x="45" y="45"/>
                  </a:moveTo>
                  <a:lnTo>
                    <a:pt x="45" y="611"/>
                  </a:lnTo>
                  <a:lnTo>
                    <a:pt x="0" y="655"/>
                  </a:lnTo>
                  <a:lnTo>
                    <a:pt x="0" y="0"/>
                  </a:lnTo>
                  <a:lnTo>
                    <a:pt x="45"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1" name="Freeform 292">
              <a:extLst>
                <a:ext uri="{FF2B5EF4-FFF2-40B4-BE49-F238E27FC236}">
                  <a16:creationId xmlns:a16="http://schemas.microsoft.com/office/drawing/2014/main" id="{9855D91D-45E8-41BD-9E0C-F6FFF0AE1FCD}"/>
                </a:ext>
              </a:extLst>
            </p:cNvPr>
            <p:cNvSpPr>
              <a:spLocks/>
            </p:cNvSpPr>
            <p:nvPr/>
          </p:nvSpPr>
          <p:spPr bwMode="auto">
            <a:xfrm>
              <a:off x="5216" y="2821"/>
              <a:ext cx="217" cy="11"/>
            </a:xfrm>
            <a:custGeom>
              <a:avLst/>
              <a:gdLst>
                <a:gd name="T0" fmla="*/ 45 w 870"/>
                <a:gd name="T1" fmla="*/ 0 h 44"/>
                <a:gd name="T2" fmla="*/ 825 w 870"/>
                <a:gd name="T3" fmla="*/ 0 h 44"/>
                <a:gd name="T4" fmla="*/ 870 w 870"/>
                <a:gd name="T5" fmla="*/ 44 h 44"/>
                <a:gd name="T6" fmla="*/ 0 w 870"/>
                <a:gd name="T7" fmla="*/ 44 h 44"/>
                <a:gd name="T8" fmla="*/ 45 w 870"/>
                <a:gd name="T9" fmla="*/ 0 h 44"/>
              </a:gdLst>
              <a:ahLst/>
              <a:cxnLst>
                <a:cxn ang="0">
                  <a:pos x="T0" y="T1"/>
                </a:cxn>
                <a:cxn ang="0">
                  <a:pos x="T2" y="T3"/>
                </a:cxn>
                <a:cxn ang="0">
                  <a:pos x="T4" y="T5"/>
                </a:cxn>
                <a:cxn ang="0">
                  <a:pos x="T6" y="T7"/>
                </a:cxn>
                <a:cxn ang="0">
                  <a:pos x="T8" y="T9"/>
                </a:cxn>
              </a:cxnLst>
              <a:rect l="0" t="0" r="r" b="b"/>
              <a:pathLst>
                <a:path w="870" h="44">
                  <a:moveTo>
                    <a:pt x="45" y="0"/>
                  </a:moveTo>
                  <a:lnTo>
                    <a:pt x="825" y="0"/>
                  </a:lnTo>
                  <a:lnTo>
                    <a:pt x="870" y="44"/>
                  </a:lnTo>
                  <a:lnTo>
                    <a:pt x="0" y="44"/>
                  </a:lnTo>
                  <a:lnTo>
                    <a:pt x="45"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2" name="Freeform 293">
              <a:extLst>
                <a:ext uri="{FF2B5EF4-FFF2-40B4-BE49-F238E27FC236}">
                  <a16:creationId xmlns:a16="http://schemas.microsoft.com/office/drawing/2014/main" id="{4145C6CD-960E-4485-976F-7F3C8A3AE995}"/>
                </a:ext>
              </a:extLst>
            </p:cNvPr>
            <p:cNvSpPr>
              <a:spLocks/>
            </p:cNvSpPr>
            <p:nvPr/>
          </p:nvSpPr>
          <p:spPr bwMode="auto">
            <a:xfrm>
              <a:off x="5422" y="2668"/>
              <a:ext cx="11" cy="164"/>
            </a:xfrm>
            <a:custGeom>
              <a:avLst/>
              <a:gdLst>
                <a:gd name="T0" fmla="*/ 0 w 45"/>
                <a:gd name="T1" fmla="*/ 611 h 655"/>
                <a:gd name="T2" fmla="*/ 0 w 45"/>
                <a:gd name="T3" fmla="*/ 45 h 655"/>
                <a:gd name="T4" fmla="*/ 45 w 45"/>
                <a:gd name="T5" fmla="*/ 0 h 655"/>
                <a:gd name="T6" fmla="*/ 45 w 45"/>
                <a:gd name="T7" fmla="*/ 655 h 655"/>
                <a:gd name="T8" fmla="*/ 0 w 45"/>
                <a:gd name="T9" fmla="*/ 611 h 655"/>
              </a:gdLst>
              <a:ahLst/>
              <a:cxnLst>
                <a:cxn ang="0">
                  <a:pos x="T0" y="T1"/>
                </a:cxn>
                <a:cxn ang="0">
                  <a:pos x="T2" y="T3"/>
                </a:cxn>
                <a:cxn ang="0">
                  <a:pos x="T4" y="T5"/>
                </a:cxn>
                <a:cxn ang="0">
                  <a:pos x="T6" y="T7"/>
                </a:cxn>
                <a:cxn ang="0">
                  <a:pos x="T8" y="T9"/>
                </a:cxn>
              </a:cxnLst>
              <a:rect l="0" t="0" r="r" b="b"/>
              <a:pathLst>
                <a:path w="45" h="655">
                  <a:moveTo>
                    <a:pt x="0" y="611"/>
                  </a:moveTo>
                  <a:lnTo>
                    <a:pt x="0" y="45"/>
                  </a:lnTo>
                  <a:lnTo>
                    <a:pt x="45" y="0"/>
                  </a:lnTo>
                  <a:lnTo>
                    <a:pt x="45" y="655"/>
                  </a:lnTo>
                  <a:lnTo>
                    <a:pt x="0" y="61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3" name="Freeform 294">
              <a:extLst>
                <a:ext uri="{FF2B5EF4-FFF2-40B4-BE49-F238E27FC236}">
                  <a16:creationId xmlns:a16="http://schemas.microsoft.com/office/drawing/2014/main" id="{FA79FF0E-AE45-4BCE-8BFB-2E55AE30213B}"/>
                </a:ext>
              </a:extLst>
            </p:cNvPr>
            <p:cNvSpPr>
              <a:spLocks/>
            </p:cNvSpPr>
            <p:nvPr/>
          </p:nvSpPr>
          <p:spPr bwMode="auto">
            <a:xfrm>
              <a:off x="5216" y="2668"/>
              <a:ext cx="217" cy="11"/>
            </a:xfrm>
            <a:custGeom>
              <a:avLst/>
              <a:gdLst>
                <a:gd name="T0" fmla="*/ 825 w 870"/>
                <a:gd name="T1" fmla="*/ 45 h 45"/>
                <a:gd name="T2" fmla="*/ 45 w 870"/>
                <a:gd name="T3" fmla="*/ 45 h 45"/>
                <a:gd name="T4" fmla="*/ 0 w 870"/>
                <a:gd name="T5" fmla="*/ 0 h 45"/>
                <a:gd name="T6" fmla="*/ 870 w 870"/>
                <a:gd name="T7" fmla="*/ 0 h 45"/>
                <a:gd name="T8" fmla="*/ 825 w 870"/>
                <a:gd name="T9" fmla="*/ 45 h 45"/>
              </a:gdLst>
              <a:ahLst/>
              <a:cxnLst>
                <a:cxn ang="0">
                  <a:pos x="T0" y="T1"/>
                </a:cxn>
                <a:cxn ang="0">
                  <a:pos x="T2" y="T3"/>
                </a:cxn>
                <a:cxn ang="0">
                  <a:pos x="T4" y="T5"/>
                </a:cxn>
                <a:cxn ang="0">
                  <a:pos x="T6" y="T7"/>
                </a:cxn>
                <a:cxn ang="0">
                  <a:pos x="T8" y="T9"/>
                </a:cxn>
              </a:cxnLst>
              <a:rect l="0" t="0" r="r" b="b"/>
              <a:pathLst>
                <a:path w="870" h="45">
                  <a:moveTo>
                    <a:pt x="825" y="45"/>
                  </a:moveTo>
                  <a:lnTo>
                    <a:pt x="45" y="45"/>
                  </a:lnTo>
                  <a:lnTo>
                    <a:pt x="0" y="0"/>
                  </a:lnTo>
                  <a:lnTo>
                    <a:pt x="870" y="0"/>
                  </a:lnTo>
                  <a:lnTo>
                    <a:pt x="825"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4" name="Freeform 295">
              <a:extLst>
                <a:ext uri="{FF2B5EF4-FFF2-40B4-BE49-F238E27FC236}">
                  <a16:creationId xmlns:a16="http://schemas.microsoft.com/office/drawing/2014/main" id="{7A769998-B02F-492D-8BA6-9E3C29F28B1E}"/>
                </a:ext>
              </a:extLst>
            </p:cNvPr>
            <p:cNvSpPr>
              <a:spLocks/>
            </p:cNvSpPr>
            <p:nvPr/>
          </p:nvSpPr>
          <p:spPr bwMode="auto">
            <a:xfrm>
              <a:off x="5042" y="2876"/>
              <a:ext cx="613" cy="16"/>
            </a:xfrm>
            <a:custGeom>
              <a:avLst/>
              <a:gdLst>
                <a:gd name="T0" fmla="*/ 2454 w 2454"/>
                <a:gd name="T1" fmla="*/ 45 h 62"/>
                <a:gd name="T2" fmla="*/ 0 w 2454"/>
                <a:gd name="T3" fmla="*/ 62 h 62"/>
                <a:gd name="T4" fmla="*/ 0 w 2454"/>
                <a:gd name="T5" fmla="*/ 17 h 62"/>
                <a:gd name="T6" fmla="*/ 2453 w 2454"/>
                <a:gd name="T7" fmla="*/ 0 h 62"/>
                <a:gd name="T8" fmla="*/ 2454 w 2454"/>
                <a:gd name="T9" fmla="*/ 45 h 62"/>
              </a:gdLst>
              <a:ahLst/>
              <a:cxnLst>
                <a:cxn ang="0">
                  <a:pos x="T0" y="T1"/>
                </a:cxn>
                <a:cxn ang="0">
                  <a:pos x="T2" y="T3"/>
                </a:cxn>
                <a:cxn ang="0">
                  <a:pos x="T4" y="T5"/>
                </a:cxn>
                <a:cxn ang="0">
                  <a:pos x="T6" y="T7"/>
                </a:cxn>
                <a:cxn ang="0">
                  <a:pos x="T8" y="T9"/>
                </a:cxn>
              </a:cxnLst>
              <a:rect l="0" t="0" r="r" b="b"/>
              <a:pathLst>
                <a:path w="2454" h="62">
                  <a:moveTo>
                    <a:pt x="2454" y="45"/>
                  </a:moveTo>
                  <a:lnTo>
                    <a:pt x="0" y="62"/>
                  </a:lnTo>
                  <a:lnTo>
                    <a:pt x="0" y="17"/>
                  </a:lnTo>
                  <a:lnTo>
                    <a:pt x="2453" y="0"/>
                  </a:lnTo>
                  <a:lnTo>
                    <a:pt x="2454"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5" name="Line 296">
              <a:extLst>
                <a:ext uri="{FF2B5EF4-FFF2-40B4-BE49-F238E27FC236}">
                  <a16:creationId xmlns:a16="http://schemas.microsoft.com/office/drawing/2014/main" id="{B2AC87FF-9582-4B1D-8E11-C2561EDB3E24}"/>
                </a:ext>
              </a:extLst>
            </p:cNvPr>
            <p:cNvSpPr>
              <a:spLocks noChangeShapeType="1"/>
            </p:cNvSpPr>
            <p:nvPr/>
          </p:nvSpPr>
          <p:spPr bwMode="auto">
            <a:xfrm>
              <a:off x="5204" y="2491"/>
              <a:ext cx="0" cy="8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6" name="Line 297">
              <a:extLst>
                <a:ext uri="{FF2B5EF4-FFF2-40B4-BE49-F238E27FC236}">
                  <a16:creationId xmlns:a16="http://schemas.microsoft.com/office/drawing/2014/main" id="{36AAD5F4-829C-4232-8EB3-B90023647532}"/>
                </a:ext>
              </a:extLst>
            </p:cNvPr>
            <p:cNvSpPr>
              <a:spLocks noChangeShapeType="1"/>
            </p:cNvSpPr>
            <p:nvPr/>
          </p:nvSpPr>
          <p:spPr bwMode="auto">
            <a:xfrm>
              <a:off x="5044" y="2844"/>
              <a:ext cx="0" cy="117"/>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7" name="Freeform 298">
              <a:extLst>
                <a:ext uri="{FF2B5EF4-FFF2-40B4-BE49-F238E27FC236}">
                  <a16:creationId xmlns:a16="http://schemas.microsoft.com/office/drawing/2014/main" id="{13A66C2E-5F59-4B97-8B15-B4D72A741A7F}"/>
                </a:ext>
              </a:extLst>
            </p:cNvPr>
            <p:cNvSpPr>
              <a:spLocks/>
            </p:cNvSpPr>
            <p:nvPr/>
          </p:nvSpPr>
          <p:spPr bwMode="auto">
            <a:xfrm>
              <a:off x="5722" y="2197"/>
              <a:ext cx="205" cy="615"/>
            </a:xfrm>
            <a:custGeom>
              <a:avLst/>
              <a:gdLst>
                <a:gd name="T0" fmla="*/ 0 w 819"/>
                <a:gd name="T1" fmla="*/ 2445 h 2458"/>
                <a:gd name="T2" fmla="*/ 777 w 819"/>
                <a:gd name="T3" fmla="*/ 0 h 2458"/>
                <a:gd name="T4" fmla="*/ 819 w 819"/>
                <a:gd name="T5" fmla="*/ 14 h 2458"/>
                <a:gd name="T6" fmla="*/ 41 w 819"/>
                <a:gd name="T7" fmla="*/ 2458 h 2458"/>
                <a:gd name="T8" fmla="*/ 0 w 819"/>
                <a:gd name="T9" fmla="*/ 2445 h 2458"/>
              </a:gdLst>
              <a:ahLst/>
              <a:cxnLst>
                <a:cxn ang="0">
                  <a:pos x="T0" y="T1"/>
                </a:cxn>
                <a:cxn ang="0">
                  <a:pos x="T2" y="T3"/>
                </a:cxn>
                <a:cxn ang="0">
                  <a:pos x="T4" y="T5"/>
                </a:cxn>
                <a:cxn ang="0">
                  <a:pos x="T6" y="T7"/>
                </a:cxn>
                <a:cxn ang="0">
                  <a:pos x="T8" y="T9"/>
                </a:cxn>
              </a:cxnLst>
              <a:rect l="0" t="0" r="r" b="b"/>
              <a:pathLst>
                <a:path w="819" h="2458">
                  <a:moveTo>
                    <a:pt x="0" y="2445"/>
                  </a:moveTo>
                  <a:lnTo>
                    <a:pt x="777" y="0"/>
                  </a:lnTo>
                  <a:lnTo>
                    <a:pt x="819" y="14"/>
                  </a:lnTo>
                  <a:lnTo>
                    <a:pt x="41" y="2458"/>
                  </a:lnTo>
                  <a:lnTo>
                    <a:pt x="0" y="24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8" name="Freeform 299">
              <a:extLst>
                <a:ext uri="{FF2B5EF4-FFF2-40B4-BE49-F238E27FC236}">
                  <a16:creationId xmlns:a16="http://schemas.microsoft.com/office/drawing/2014/main" id="{666AB776-6792-43E7-BFF9-8A92C5EC2659}"/>
                </a:ext>
              </a:extLst>
            </p:cNvPr>
            <p:cNvSpPr>
              <a:spLocks/>
            </p:cNvSpPr>
            <p:nvPr/>
          </p:nvSpPr>
          <p:spPr bwMode="auto">
            <a:xfrm>
              <a:off x="5488" y="2245"/>
              <a:ext cx="198" cy="565"/>
            </a:xfrm>
            <a:custGeom>
              <a:avLst/>
              <a:gdLst>
                <a:gd name="T0" fmla="*/ 748 w 791"/>
                <a:gd name="T1" fmla="*/ 2260 h 2260"/>
                <a:gd name="T2" fmla="*/ 0 w 791"/>
                <a:gd name="T3" fmla="*/ 14 h 2260"/>
                <a:gd name="T4" fmla="*/ 41 w 791"/>
                <a:gd name="T5" fmla="*/ 0 h 2260"/>
                <a:gd name="T6" fmla="*/ 791 w 791"/>
                <a:gd name="T7" fmla="*/ 2247 h 2260"/>
                <a:gd name="T8" fmla="*/ 748 w 791"/>
                <a:gd name="T9" fmla="*/ 2260 h 2260"/>
              </a:gdLst>
              <a:ahLst/>
              <a:cxnLst>
                <a:cxn ang="0">
                  <a:pos x="T0" y="T1"/>
                </a:cxn>
                <a:cxn ang="0">
                  <a:pos x="T2" y="T3"/>
                </a:cxn>
                <a:cxn ang="0">
                  <a:pos x="T4" y="T5"/>
                </a:cxn>
                <a:cxn ang="0">
                  <a:pos x="T6" y="T7"/>
                </a:cxn>
                <a:cxn ang="0">
                  <a:pos x="T8" y="T9"/>
                </a:cxn>
              </a:cxnLst>
              <a:rect l="0" t="0" r="r" b="b"/>
              <a:pathLst>
                <a:path w="791" h="2260">
                  <a:moveTo>
                    <a:pt x="748" y="2260"/>
                  </a:moveTo>
                  <a:lnTo>
                    <a:pt x="0" y="14"/>
                  </a:lnTo>
                  <a:lnTo>
                    <a:pt x="41" y="0"/>
                  </a:lnTo>
                  <a:lnTo>
                    <a:pt x="791" y="2247"/>
                  </a:lnTo>
                  <a:lnTo>
                    <a:pt x="748" y="226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19" name="Freeform 300">
              <a:extLst>
                <a:ext uri="{FF2B5EF4-FFF2-40B4-BE49-F238E27FC236}">
                  <a16:creationId xmlns:a16="http://schemas.microsoft.com/office/drawing/2014/main" id="{A7EFA69C-0B4F-416A-8F77-13D7C07431E4}"/>
                </a:ext>
              </a:extLst>
            </p:cNvPr>
            <p:cNvSpPr>
              <a:spLocks/>
            </p:cNvSpPr>
            <p:nvPr/>
          </p:nvSpPr>
          <p:spPr bwMode="auto">
            <a:xfrm>
              <a:off x="5485" y="2721"/>
              <a:ext cx="191" cy="40"/>
            </a:xfrm>
            <a:custGeom>
              <a:avLst/>
              <a:gdLst>
                <a:gd name="T0" fmla="*/ 7 w 761"/>
                <a:gd name="T1" fmla="*/ 0 h 163"/>
                <a:gd name="T2" fmla="*/ 761 w 761"/>
                <a:gd name="T3" fmla="*/ 118 h 163"/>
                <a:gd name="T4" fmla="*/ 754 w 761"/>
                <a:gd name="T5" fmla="*/ 163 h 163"/>
                <a:gd name="T6" fmla="*/ 0 w 761"/>
                <a:gd name="T7" fmla="*/ 45 h 163"/>
                <a:gd name="T8" fmla="*/ 7 w 761"/>
                <a:gd name="T9" fmla="*/ 0 h 163"/>
              </a:gdLst>
              <a:ahLst/>
              <a:cxnLst>
                <a:cxn ang="0">
                  <a:pos x="T0" y="T1"/>
                </a:cxn>
                <a:cxn ang="0">
                  <a:pos x="T2" y="T3"/>
                </a:cxn>
                <a:cxn ang="0">
                  <a:pos x="T4" y="T5"/>
                </a:cxn>
                <a:cxn ang="0">
                  <a:pos x="T6" y="T7"/>
                </a:cxn>
                <a:cxn ang="0">
                  <a:pos x="T8" y="T9"/>
                </a:cxn>
              </a:cxnLst>
              <a:rect l="0" t="0" r="r" b="b"/>
              <a:pathLst>
                <a:path w="761" h="163">
                  <a:moveTo>
                    <a:pt x="7" y="0"/>
                  </a:moveTo>
                  <a:lnTo>
                    <a:pt x="761" y="118"/>
                  </a:lnTo>
                  <a:lnTo>
                    <a:pt x="754" y="163"/>
                  </a:lnTo>
                  <a:lnTo>
                    <a:pt x="0" y="45"/>
                  </a:lnTo>
                  <a:lnTo>
                    <a:pt x="7"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0" name="Freeform 301">
              <a:extLst>
                <a:ext uri="{FF2B5EF4-FFF2-40B4-BE49-F238E27FC236}">
                  <a16:creationId xmlns:a16="http://schemas.microsoft.com/office/drawing/2014/main" id="{CC01D73A-7D87-48D2-BB86-CCF5CE124AD1}"/>
                </a:ext>
              </a:extLst>
            </p:cNvPr>
            <p:cNvSpPr>
              <a:spLocks/>
            </p:cNvSpPr>
            <p:nvPr/>
          </p:nvSpPr>
          <p:spPr bwMode="auto">
            <a:xfrm>
              <a:off x="5375" y="2943"/>
              <a:ext cx="21" cy="15"/>
            </a:xfrm>
            <a:custGeom>
              <a:avLst/>
              <a:gdLst>
                <a:gd name="T0" fmla="*/ 0 w 84"/>
                <a:gd name="T1" fmla="*/ 43 h 58"/>
                <a:gd name="T2" fmla="*/ 78 w 84"/>
                <a:gd name="T3" fmla="*/ 58 h 58"/>
                <a:gd name="T4" fmla="*/ 84 w 84"/>
                <a:gd name="T5" fmla="*/ 13 h 58"/>
                <a:gd name="T6" fmla="*/ 9 w 84"/>
                <a:gd name="T7" fmla="*/ 0 h 58"/>
                <a:gd name="T8" fmla="*/ 0 w 84"/>
                <a:gd name="T9" fmla="*/ 43 h 58"/>
              </a:gdLst>
              <a:ahLst/>
              <a:cxnLst>
                <a:cxn ang="0">
                  <a:pos x="T0" y="T1"/>
                </a:cxn>
                <a:cxn ang="0">
                  <a:pos x="T2" y="T3"/>
                </a:cxn>
                <a:cxn ang="0">
                  <a:pos x="T4" y="T5"/>
                </a:cxn>
                <a:cxn ang="0">
                  <a:pos x="T6" y="T7"/>
                </a:cxn>
                <a:cxn ang="0">
                  <a:pos x="T8" y="T9"/>
                </a:cxn>
              </a:cxnLst>
              <a:rect l="0" t="0" r="r" b="b"/>
              <a:pathLst>
                <a:path w="84" h="58">
                  <a:moveTo>
                    <a:pt x="0" y="43"/>
                  </a:moveTo>
                  <a:lnTo>
                    <a:pt x="78" y="58"/>
                  </a:lnTo>
                  <a:lnTo>
                    <a:pt x="84" y="13"/>
                  </a:lnTo>
                  <a:lnTo>
                    <a:pt x="9" y="0"/>
                  </a:lnTo>
                  <a:lnTo>
                    <a:pt x="0" y="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1" name="Freeform 302">
              <a:extLst>
                <a:ext uri="{FF2B5EF4-FFF2-40B4-BE49-F238E27FC236}">
                  <a16:creationId xmlns:a16="http://schemas.microsoft.com/office/drawing/2014/main" id="{7A22E26F-E92C-4958-AEC3-6F59CB7C5D6D}"/>
                </a:ext>
              </a:extLst>
            </p:cNvPr>
            <p:cNvSpPr>
              <a:spLocks/>
            </p:cNvSpPr>
            <p:nvPr/>
          </p:nvSpPr>
          <p:spPr bwMode="auto">
            <a:xfrm>
              <a:off x="5394" y="2947"/>
              <a:ext cx="21" cy="14"/>
            </a:xfrm>
            <a:custGeom>
              <a:avLst/>
              <a:gdLst>
                <a:gd name="T0" fmla="*/ 0 w 83"/>
                <a:gd name="T1" fmla="*/ 45 h 55"/>
                <a:gd name="T2" fmla="*/ 78 w 83"/>
                <a:gd name="T3" fmla="*/ 55 h 55"/>
                <a:gd name="T4" fmla="*/ 83 w 83"/>
                <a:gd name="T5" fmla="*/ 11 h 55"/>
                <a:gd name="T6" fmla="*/ 6 w 83"/>
                <a:gd name="T7" fmla="*/ 0 h 55"/>
                <a:gd name="T8" fmla="*/ 0 w 83"/>
                <a:gd name="T9" fmla="*/ 45 h 55"/>
              </a:gdLst>
              <a:ahLst/>
              <a:cxnLst>
                <a:cxn ang="0">
                  <a:pos x="T0" y="T1"/>
                </a:cxn>
                <a:cxn ang="0">
                  <a:pos x="T2" y="T3"/>
                </a:cxn>
                <a:cxn ang="0">
                  <a:pos x="T4" y="T5"/>
                </a:cxn>
                <a:cxn ang="0">
                  <a:pos x="T6" y="T7"/>
                </a:cxn>
                <a:cxn ang="0">
                  <a:pos x="T8" y="T9"/>
                </a:cxn>
              </a:cxnLst>
              <a:rect l="0" t="0" r="r" b="b"/>
              <a:pathLst>
                <a:path w="83" h="55">
                  <a:moveTo>
                    <a:pt x="0" y="45"/>
                  </a:moveTo>
                  <a:lnTo>
                    <a:pt x="78" y="55"/>
                  </a:lnTo>
                  <a:lnTo>
                    <a:pt x="83" y="11"/>
                  </a:lnTo>
                  <a:lnTo>
                    <a:pt x="6"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2" name="Freeform 303">
              <a:extLst>
                <a:ext uri="{FF2B5EF4-FFF2-40B4-BE49-F238E27FC236}">
                  <a16:creationId xmlns:a16="http://schemas.microsoft.com/office/drawing/2014/main" id="{81B2AC5F-59B0-4F47-9614-64E8DA198CB7}"/>
                </a:ext>
              </a:extLst>
            </p:cNvPr>
            <p:cNvSpPr>
              <a:spLocks/>
            </p:cNvSpPr>
            <p:nvPr/>
          </p:nvSpPr>
          <p:spPr bwMode="auto">
            <a:xfrm>
              <a:off x="5414" y="2949"/>
              <a:ext cx="20" cy="13"/>
            </a:xfrm>
            <a:custGeom>
              <a:avLst/>
              <a:gdLst>
                <a:gd name="T0" fmla="*/ 0 w 82"/>
                <a:gd name="T1" fmla="*/ 44 h 51"/>
                <a:gd name="T2" fmla="*/ 79 w 82"/>
                <a:gd name="T3" fmla="*/ 51 h 51"/>
                <a:gd name="T4" fmla="*/ 82 w 82"/>
                <a:gd name="T5" fmla="*/ 6 h 51"/>
                <a:gd name="T6" fmla="*/ 5 w 82"/>
                <a:gd name="T7" fmla="*/ 0 h 51"/>
                <a:gd name="T8" fmla="*/ 0 w 82"/>
                <a:gd name="T9" fmla="*/ 44 h 51"/>
              </a:gdLst>
              <a:ahLst/>
              <a:cxnLst>
                <a:cxn ang="0">
                  <a:pos x="T0" y="T1"/>
                </a:cxn>
                <a:cxn ang="0">
                  <a:pos x="T2" y="T3"/>
                </a:cxn>
                <a:cxn ang="0">
                  <a:pos x="T4" y="T5"/>
                </a:cxn>
                <a:cxn ang="0">
                  <a:pos x="T6" y="T7"/>
                </a:cxn>
                <a:cxn ang="0">
                  <a:pos x="T8" y="T9"/>
                </a:cxn>
              </a:cxnLst>
              <a:rect l="0" t="0" r="r" b="b"/>
              <a:pathLst>
                <a:path w="82" h="51">
                  <a:moveTo>
                    <a:pt x="0" y="44"/>
                  </a:moveTo>
                  <a:lnTo>
                    <a:pt x="79" y="51"/>
                  </a:lnTo>
                  <a:lnTo>
                    <a:pt x="82" y="6"/>
                  </a:lnTo>
                  <a:lnTo>
                    <a:pt x="5" y="0"/>
                  </a:lnTo>
                  <a:lnTo>
                    <a:pt x="0" y="4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3" name="Freeform 304">
              <a:extLst>
                <a:ext uri="{FF2B5EF4-FFF2-40B4-BE49-F238E27FC236}">
                  <a16:creationId xmlns:a16="http://schemas.microsoft.com/office/drawing/2014/main" id="{D8248C3A-F468-4157-A988-582445CAB31E}"/>
                </a:ext>
              </a:extLst>
            </p:cNvPr>
            <p:cNvSpPr>
              <a:spLocks/>
            </p:cNvSpPr>
            <p:nvPr/>
          </p:nvSpPr>
          <p:spPr bwMode="auto">
            <a:xfrm>
              <a:off x="5433" y="2951"/>
              <a:ext cx="20" cy="12"/>
            </a:xfrm>
            <a:custGeom>
              <a:avLst/>
              <a:gdLst>
                <a:gd name="T0" fmla="*/ 0 w 79"/>
                <a:gd name="T1" fmla="*/ 45 h 48"/>
                <a:gd name="T2" fmla="*/ 79 w 79"/>
                <a:gd name="T3" fmla="*/ 48 h 48"/>
                <a:gd name="T4" fmla="*/ 79 w 79"/>
                <a:gd name="T5" fmla="*/ 3 h 48"/>
                <a:gd name="T6" fmla="*/ 3 w 79"/>
                <a:gd name="T7" fmla="*/ 0 h 48"/>
                <a:gd name="T8" fmla="*/ 0 w 79"/>
                <a:gd name="T9" fmla="*/ 45 h 48"/>
              </a:gdLst>
              <a:ahLst/>
              <a:cxnLst>
                <a:cxn ang="0">
                  <a:pos x="T0" y="T1"/>
                </a:cxn>
                <a:cxn ang="0">
                  <a:pos x="T2" y="T3"/>
                </a:cxn>
                <a:cxn ang="0">
                  <a:pos x="T4" y="T5"/>
                </a:cxn>
                <a:cxn ang="0">
                  <a:pos x="T6" y="T7"/>
                </a:cxn>
                <a:cxn ang="0">
                  <a:pos x="T8" y="T9"/>
                </a:cxn>
              </a:cxnLst>
              <a:rect l="0" t="0" r="r" b="b"/>
              <a:pathLst>
                <a:path w="79" h="48">
                  <a:moveTo>
                    <a:pt x="0" y="45"/>
                  </a:moveTo>
                  <a:lnTo>
                    <a:pt x="79" y="48"/>
                  </a:lnTo>
                  <a:lnTo>
                    <a:pt x="79" y="3"/>
                  </a:lnTo>
                  <a:lnTo>
                    <a:pt x="3" y="0"/>
                  </a:lnTo>
                  <a:lnTo>
                    <a:pt x="0"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4" name="Freeform 305">
              <a:extLst>
                <a:ext uri="{FF2B5EF4-FFF2-40B4-BE49-F238E27FC236}">
                  <a16:creationId xmlns:a16="http://schemas.microsoft.com/office/drawing/2014/main" id="{F374CD32-71E2-48F7-9597-5633CB9FBCE7}"/>
                </a:ext>
              </a:extLst>
            </p:cNvPr>
            <p:cNvSpPr>
              <a:spLocks/>
            </p:cNvSpPr>
            <p:nvPr/>
          </p:nvSpPr>
          <p:spPr bwMode="auto">
            <a:xfrm>
              <a:off x="5453" y="2951"/>
              <a:ext cx="20" cy="12"/>
            </a:xfrm>
            <a:custGeom>
              <a:avLst/>
              <a:gdLst>
                <a:gd name="T0" fmla="*/ 0 w 79"/>
                <a:gd name="T1" fmla="*/ 47 h 47"/>
                <a:gd name="T2" fmla="*/ 79 w 79"/>
                <a:gd name="T3" fmla="*/ 45 h 47"/>
                <a:gd name="T4" fmla="*/ 77 w 79"/>
                <a:gd name="T5" fmla="*/ 0 h 47"/>
                <a:gd name="T6" fmla="*/ 0 w 79"/>
                <a:gd name="T7" fmla="*/ 2 h 47"/>
                <a:gd name="T8" fmla="*/ 0 w 79"/>
                <a:gd name="T9" fmla="*/ 47 h 47"/>
              </a:gdLst>
              <a:ahLst/>
              <a:cxnLst>
                <a:cxn ang="0">
                  <a:pos x="T0" y="T1"/>
                </a:cxn>
                <a:cxn ang="0">
                  <a:pos x="T2" y="T3"/>
                </a:cxn>
                <a:cxn ang="0">
                  <a:pos x="T4" y="T5"/>
                </a:cxn>
                <a:cxn ang="0">
                  <a:pos x="T6" y="T7"/>
                </a:cxn>
                <a:cxn ang="0">
                  <a:pos x="T8" y="T9"/>
                </a:cxn>
              </a:cxnLst>
              <a:rect l="0" t="0" r="r" b="b"/>
              <a:pathLst>
                <a:path w="79" h="47">
                  <a:moveTo>
                    <a:pt x="0" y="47"/>
                  </a:moveTo>
                  <a:lnTo>
                    <a:pt x="79" y="45"/>
                  </a:lnTo>
                  <a:lnTo>
                    <a:pt x="77" y="0"/>
                  </a:lnTo>
                  <a:lnTo>
                    <a:pt x="0" y="2"/>
                  </a:lnTo>
                  <a:lnTo>
                    <a:pt x="0" y="4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5" name="Freeform 306">
              <a:extLst>
                <a:ext uri="{FF2B5EF4-FFF2-40B4-BE49-F238E27FC236}">
                  <a16:creationId xmlns:a16="http://schemas.microsoft.com/office/drawing/2014/main" id="{ACD4F720-65DC-4A09-9B9E-8C81DEF0DFCE}"/>
                </a:ext>
              </a:extLst>
            </p:cNvPr>
            <p:cNvSpPr>
              <a:spLocks/>
            </p:cNvSpPr>
            <p:nvPr/>
          </p:nvSpPr>
          <p:spPr bwMode="auto">
            <a:xfrm>
              <a:off x="5472" y="2950"/>
              <a:ext cx="21" cy="12"/>
            </a:xfrm>
            <a:custGeom>
              <a:avLst/>
              <a:gdLst>
                <a:gd name="T0" fmla="*/ 2 w 81"/>
                <a:gd name="T1" fmla="*/ 51 h 51"/>
                <a:gd name="T2" fmla="*/ 81 w 81"/>
                <a:gd name="T3" fmla="*/ 44 h 51"/>
                <a:gd name="T4" fmla="*/ 76 w 81"/>
                <a:gd name="T5" fmla="*/ 0 h 51"/>
                <a:gd name="T6" fmla="*/ 0 w 81"/>
                <a:gd name="T7" fmla="*/ 6 h 51"/>
                <a:gd name="T8" fmla="*/ 2 w 81"/>
                <a:gd name="T9" fmla="*/ 51 h 51"/>
              </a:gdLst>
              <a:ahLst/>
              <a:cxnLst>
                <a:cxn ang="0">
                  <a:pos x="T0" y="T1"/>
                </a:cxn>
                <a:cxn ang="0">
                  <a:pos x="T2" y="T3"/>
                </a:cxn>
                <a:cxn ang="0">
                  <a:pos x="T4" y="T5"/>
                </a:cxn>
                <a:cxn ang="0">
                  <a:pos x="T6" y="T7"/>
                </a:cxn>
                <a:cxn ang="0">
                  <a:pos x="T8" y="T9"/>
                </a:cxn>
              </a:cxnLst>
              <a:rect l="0" t="0" r="r" b="b"/>
              <a:pathLst>
                <a:path w="81" h="51">
                  <a:moveTo>
                    <a:pt x="2" y="51"/>
                  </a:moveTo>
                  <a:lnTo>
                    <a:pt x="81" y="44"/>
                  </a:lnTo>
                  <a:lnTo>
                    <a:pt x="76" y="0"/>
                  </a:lnTo>
                  <a:lnTo>
                    <a:pt x="0" y="6"/>
                  </a:lnTo>
                  <a:lnTo>
                    <a:pt x="2" y="5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6" name="Freeform 307">
              <a:extLst>
                <a:ext uri="{FF2B5EF4-FFF2-40B4-BE49-F238E27FC236}">
                  <a16:creationId xmlns:a16="http://schemas.microsoft.com/office/drawing/2014/main" id="{E0319DC8-104A-4AC7-B381-0D88BE620091}"/>
                </a:ext>
              </a:extLst>
            </p:cNvPr>
            <p:cNvSpPr>
              <a:spLocks/>
            </p:cNvSpPr>
            <p:nvPr/>
          </p:nvSpPr>
          <p:spPr bwMode="auto">
            <a:xfrm>
              <a:off x="5491" y="2947"/>
              <a:ext cx="21" cy="14"/>
            </a:xfrm>
            <a:custGeom>
              <a:avLst/>
              <a:gdLst>
                <a:gd name="T0" fmla="*/ 5 w 83"/>
                <a:gd name="T1" fmla="*/ 54 h 54"/>
                <a:gd name="T2" fmla="*/ 83 w 83"/>
                <a:gd name="T3" fmla="*/ 44 h 54"/>
                <a:gd name="T4" fmla="*/ 76 w 83"/>
                <a:gd name="T5" fmla="*/ 0 h 54"/>
                <a:gd name="T6" fmla="*/ 0 w 83"/>
                <a:gd name="T7" fmla="*/ 10 h 54"/>
                <a:gd name="T8" fmla="*/ 5 w 83"/>
                <a:gd name="T9" fmla="*/ 54 h 54"/>
              </a:gdLst>
              <a:ahLst/>
              <a:cxnLst>
                <a:cxn ang="0">
                  <a:pos x="T0" y="T1"/>
                </a:cxn>
                <a:cxn ang="0">
                  <a:pos x="T2" y="T3"/>
                </a:cxn>
                <a:cxn ang="0">
                  <a:pos x="T4" y="T5"/>
                </a:cxn>
                <a:cxn ang="0">
                  <a:pos x="T6" y="T7"/>
                </a:cxn>
                <a:cxn ang="0">
                  <a:pos x="T8" y="T9"/>
                </a:cxn>
              </a:cxnLst>
              <a:rect l="0" t="0" r="r" b="b"/>
              <a:pathLst>
                <a:path w="83" h="54">
                  <a:moveTo>
                    <a:pt x="5" y="54"/>
                  </a:moveTo>
                  <a:lnTo>
                    <a:pt x="83" y="44"/>
                  </a:lnTo>
                  <a:lnTo>
                    <a:pt x="76" y="0"/>
                  </a:lnTo>
                  <a:lnTo>
                    <a:pt x="0" y="10"/>
                  </a:lnTo>
                  <a:lnTo>
                    <a:pt x="5" y="5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7" name="Freeform 308">
              <a:extLst>
                <a:ext uri="{FF2B5EF4-FFF2-40B4-BE49-F238E27FC236}">
                  <a16:creationId xmlns:a16="http://schemas.microsoft.com/office/drawing/2014/main" id="{96681681-1F89-461C-B267-5771329D34C8}"/>
                </a:ext>
              </a:extLst>
            </p:cNvPr>
            <p:cNvSpPr>
              <a:spLocks/>
            </p:cNvSpPr>
            <p:nvPr/>
          </p:nvSpPr>
          <p:spPr bwMode="auto">
            <a:xfrm>
              <a:off x="5510" y="2944"/>
              <a:ext cx="21" cy="14"/>
            </a:xfrm>
            <a:custGeom>
              <a:avLst/>
              <a:gdLst>
                <a:gd name="T0" fmla="*/ 7 w 85"/>
                <a:gd name="T1" fmla="*/ 58 h 58"/>
                <a:gd name="T2" fmla="*/ 85 w 85"/>
                <a:gd name="T3" fmla="*/ 43 h 58"/>
                <a:gd name="T4" fmla="*/ 76 w 85"/>
                <a:gd name="T5" fmla="*/ 0 h 58"/>
                <a:gd name="T6" fmla="*/ 0 w 85"/>
                <a:gd name="T7" fmla="*/ 14 h 58"/>
                <a:gd name="T8" fmla="*/ 7 w 85"/>
                <a:gd name="T9" fmla="*/ 58 h 58"/>
              </a:gdLst>
              <a:ahLst/>
              <a:cxnLst>
                <a:cxn ang="0">
                  <a:pos x="T0" y="T1"/>
                </a:cxn>
                <a:cxn ang="0">
                  <a:pos x="T2" y="T3"/>
                </a:cxn>
                <a:cxn ang="0">
                  <a:pos x="T4" y="T5"/>
                </a:cxn>
                <a:cxn ang="0">
                  <a:pos x="T6" y="T7"/>
                </a:cxn>
                <a:cxn ang="0">
                  <a:pos x="T8" y="T9"/>
                </a:cxn>
              </a:cxnLst>
              <a:rect l="0" t="0" r="r" b="b"/>
              <a:pathLst>
                <a:path w="85" h="58">
                  <a:moveTo>
                    <a:pt x="7" y="58"/>
                  </a:moveTo>
                  <a:lnTo>
                    <a:pt x="85" y="43"/>
                  </a:lnTo>
                  <a:lnTo>
                    <a:pt x="76" y="0"/>
                  </a:lnTo>
                  <a:lnTo>
                    <a:pt x="0" y="14"/>
                  </a:lnTo>
                  <a:lnTo>
                    <a:pt x="7" y="5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8" name="Freeform 309">
              <a:extLst>
                <a:ext uri="{FF2B5EF4-FFF2-40B4-BE49-F238E27FC236}">
                  <a16:creationId xmlns:a16="http://schemas.microsoft.com/office/drawing/2014/main" id="{1AD65985-FE47-451A-8AD3-7D8D2A0DF4FA}"/>
                </a:ext>
              </a:extLst>
            </p:cNvPr>
            <p:cNvSpPr>
              <a:spLocks/>
            </p:cNvSpPr>
            <p:nvPr/>
          </p:nvSpPr>
          <p:spPr bwMode="auto">
            <a:xfrm>
              <a:off x="5529" y="2939"/>
              <a:ext cx="22" cy="16"/>
            </a:xfrm>
            <a:custGeom>
              <a:avLst/>
              <a:gdLst>
                <a:gd name="T0" fmla="*/ 9 w 86"/>
                <a:gd name="T1" fmla="*/ 61 h 61"/>
                <a:gd name="T2" fmla="*/ 86 w 86"/>
                <a:gd name="T3" fmla="*/ 44 h 61"/>
                <a:gd name="T4" fmla="*/ 74 w 86"/>
                <a:gd name="T5" fmla="*/ 0 h 61"/>
                <a:gd name="T6" fmla="*/ 0 w 86"/>
                <a:gd name="T7" fmla="*/ 18 h 61"/>
                <a:gd name="T8" fmla="*/ 9 w 86"/>
                <a:gd name="T9" fmla="*/ 61 h 61"/>
              </a:gdLst>
              <a:ahLst/>
              <a:cxnLst>
                <a:cxn ang="0">
                  <a:pos x="T0" y="T1"/>
                </a:cxn>
                <a:cxn ang="0">
                  <a:pos x="T2" y="T3"/>
                </a:cxn>
                <a:cxn ang="0">
                  <a:pos x="T4" y="T5"/>
                </a:cxn>
                <a:cxn ang="0">
                  <a:pos x="T6" y="T7"/>
                </a:cxn>
                <a:cxn ang="0">
                  <a:pos x="T8" y="T9"/>
                </a:cxn>
              </a:cxnLst>
              <a:rect l="0" t="0" r="r" b="b"/>
              <a:pathLst>
                <a:path w="86" h="61">
                  <a:moveTo>
                    <a:pt x="9" y="61"/>
                  </a:moveTo>
                  <a:lnTo>
                    <a:pt x="86" y="44"/>
                  </a:lnTo>
                  <a:lnTo>
                    <a:pt x="74" y="0"/>
                  </a:lnTo>
                  <a:lnTo>
                    <a:pt x="0" y="18"/>
                  </a:lnTo>
                  <a:lnTo>
                    <a:pt x="9" y="6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29" name="Freeform 310">
              <a:extLst>
                <a:ext uri="{FF2B5EF4-FFF2-40B4-BE49-F238E27FC236}">
                  <a16:creationId xmlns:a16="http://schemas.microsoft.com/office/drawing/2014/main" id="{54C7C340-BBDE-42FF-99C8-010DF42417E2}"/>
                </a:ext>
              </a:extLst>
            </p:cNvPr>
            <p:cNvSpPr>
              <a:spLocks/>
            </p:cNvSpPr>
            <p:nvPr/>
          </p:nvSpPr>
          <p:spPr bwMode="auto">
            <a:xfrm>
              <a:off x="5548" y="2934"/>
              <a:ext cx="22" cy="16"/>
            </a:xfrm>
            <a:custGeom>
              <a:avLst/>
              <a:gdLst>
                <a:gd name="T0" fmla="*/ 12 w 88"/>
                <a:gd name="T1" fmla="*/ 66 h 66"/>
                <a:gd name="T2" fmla="*/ 88 w 88"/>
                <a:gd name="T3" fmla="*/ 43 h 66"/>
                <a:gd name="T4" fmla="*/ 74 w 88"/>
                <a:gd name="T5" fmla="*/ 0 h 66"/>
                <a:gd name="T6" fmla="*/ 0 w 88"/>
                <a:gd name="T7" fmla="*/ 22 h 66"/>
                <a:gd name="T8" fmla="*/ 12 w 88"/>
                <a:gd name="T9" fmla="*/ 66 h 66"/>
              </a:gdLst>
              <a:ahLst/>
              <a:cxnLst>
                <a:cxn ang="0">
                  <a:pos x="T0" y="T1"/>
                </a:cxn>
                <a:cxn ang="0">
                  <a:pos x="T2" y="T3"/>
                </a:cxn>
                <a:cxn ang="0">
                  <a:pos x="T4" y="T5"/>
                </a:cxn>
                <a:cxn ang="0">
                  <a:pos x="T6" y="T7"/>
                </a:cxn>
                <a:cxn ang="0">
                  <a:pos x="T8" y="T9"/>
                </a:cxn>
              </a:cxnLst>
              <a:rect l="0" t="0" r="r" b="b"/>
              <a:pathLst>
                <a:path w="88" h="66">
                  <a:moveTo>
                    <a:pt x="12" y="66"/>
                  </a:moveTo>
                  <a:lnTo>
                    <a:pt x="88" y="43"/>
                  </a:lnTo>
                  <a:lnTo>
                    <a:pt x="74" y="0"/>
                  </a:lnTo>
                  <a:lnTo>
                    <a:pt x="0" y="22"/>
                  </a:lnTo>
                  <a:lnTo>
                    <a:pt x="12" y="66"/>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0" name="Freeform 311">
              <a:extLst>
                <a:ext uri="{FF2B5EF4-FFF2-40B4-BE49-F238E27FC236}">
                  <a16:creationId xmlns:a16="http://schemas.microsoft.com/office/drawing/2014/main" id="{F999F851-872D-4C34-9560-5D81A9DC161A}"/>
                </a:ext>
              </a:extLst>
            </p:cNvPr>
            <p:cNvSpPr>
              <a:spLocks/>
            </p:cNvSpPr>
            <p:nvPr/>
          </p:nvSpPr>
          <p:spPr bwMode="auto">
            <a:xfrm>
              <a:off x="5566" y="2928"/>
              <a:ext cx="22" cy="16"/>
            </a:xfrm>
            <a:custGeom>
              <a:avLst/>
              <a:gdLst>
                <a:gd name="T0" fmla="*/ 14 w 88"/>
                <a:gd name="T1" fmla="*/ 68 h 68"/>
                <a:gd name="T2" fmla="*/ 88 w 88"/>
                <a:gd name="T3" fmla="*/ 42 h 68"/>
                <a:gd name="T4" fmla="*/ 72 w 88"/>
                <a:gd name="T5" fmla="*/ 0 h 68"/>
                <a:gd name="T6" fmla="*/ 0 w 88"/>
                <a:gd name="T7" fmla="*/ 25 h 68"/>
                <a:gd name="T8" fmla="*/ 14 w 88"/>
                <a:gd name="T9" fmla="*/ 68 h 68"/>
              </a:gdLst>
              <a:ahLst/>
              <a:cxnLst>
                <a:cxn ang="0">
                  <a:pos x="T0" y="T1"/>
                </a:cxn>
                <a:cxn ang="0">
                  <a:pos x="T2" y="T3"/>
                </a:cxn>
                <a:cxn ang="0">
                  <a:pos x="T4" y="T5"/>
                </a:cxn>
                <a:cxn ang="0">
                  <a:pos x="T6" y="T7"/>
                </a:cxn>
                <a:cxn ang="0">
                  <a:pos x="T8" y="T9"/>
                </a:cxn>
              </a:cxnLst>
              <a:rect l="0" t="0" r="r" b="b"/>
              <a:pathLst>
                <a:path w="88" h="68">
                  <a:moveTo>
                    <a:pt x="14" y="68"/>
                  </a:moveTo>
                  <a:lnTo>
                    <a:pt x="88" y="42"/>
                  </a:lnTo>
                  <a:lnTo>
                    <a:pt x="72" y="0"/>
                  </a:lnTo>
                  <a:lnTo>
                    <a:pt x="0" y="25"/>
                  </a:lnTo>
                  <a:lnTo>
                    <a:pt x="14" y="6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1" name="Freeform 312">
              <a:extLst>
                <a:ext uri="{FF2B5EF4-FFF2-40B4-BE49-F238E27FC236}">
                  <a16:creationId xmlns:a16="http://schemas.microsoft.com/office/drawing/2014/main" id="{0766AE01-ACAF-4DA4-ABC1-23EB92523FA5}"/>
                </a:ext>
              </a:extLst>
            </p:cNvPr>
            <p:cNvSpPr>
              <a:spLocks/>
            </p:cNvSpPr>
            <p:nvPr/>
          </p:nvSpPr>
          <p:spPr bwMode="auto">
            <a:xfrm>
              <a:off x="5584" y="2920"/>
              <a:ext cx="22" cy="18"/>
            </a:xfrm>
            <a:custGeom>
              <a:avLst/>
              <a:gdLst>
                <a:gd name="T0" fmla="*/ 16 w 89"/>
                <a:gd name="T1" fmla="*/ 72 h 72"/>
                <a:gd name="T2" fmla="*/ 89 w 89"/>
                <a:gd name="T3" fmla="*/ 42 h 72"/>
                <a:gd name="T4" fmla="*/ 71 w 89"/>
                <a:gd name="T5" fmla="*/ 0 h 72"/>
                <a:gd name="T6" fmla="*/ 0 w 89"/>
                <a:gd name="T7" fmla="*/ 30 h 72"/>
                <a:gd name="T8" fmla="*/ 16 w 89"/>
                <a:gd name="T9" fmla="*/ 72 h 72"/>
              </a:gdLst>
              <a:ahLst/>
              <a:cxnLst>
                <a:cxn ang="0">
                  <a:pos x="T0" y="T1"/>
                </a:cxn>
                <a:cxn ang="0">
                  <a:pos x="T2" y="T3"/>
                </a:cxn>
                <a:cxn ang="0">
                  <a:pos x="T4" y="T5"/>
                </a:cxn>
                <a:cxn ang="0">
                  <a:pos x="T6" y="T7"/>
                </a:cxn>
                <a:cxn ang="0">
                  <a:pos x="T8" y="T9"/>
                </a:cxn>
              </a:cxnLst>
              <a:rect l="0" t="0" r="r" b="b"/>
              <a:pathLst>
                <a:path w="89" h="72">
                  <a:moveTo>
                    <a:pt x="16" y="72"/>
                  </a:moveTo>
                  <a:lnTo>
                    <a:pt x="89" y="42"/>
                  </a:lnTo>
                  <a:lnTo>
                    <a:pt x="71" y="0"/>
                  </a:lnTo>
                  <a:lnTo>
                    <a:pt x="0" y="30"/>
                  </a:lnTo>
                  <a:lnTo>
                    <a:pt x="16" y="7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2" name="Freeform 313">
              <a:extLst>
                <a:ext uri="{FF2B5EF4-FFF2-40B4-BE49-F238E27FC236}">
                  <a16:creationId xmlns:a16="http://schemas.microsoft.com/office/drawing/2014/main" id="{86D9EC99-49A4-4B31-843A-22C5E57762C4}"/>
                </a:ext>
              </a:extLst>
            </p:cNvPr>
            <p:cNvSpPr>
              <a:spLocks/>
            </p:cNvSpPr>
            <p:nvPr/>
          </p:nvSpPr>
          <p:spPr bwMode="auto">
            <a:xfrm>
              <a:off x="5602" y="2912"/>
              <a:ext cx="22" cy="18"/>
            </a:xfrm>
            <a:custGeom>
              <a:avLst/>
              <a:gdLst>
                <a:gd name="T0" fmla="*/ 18 w 90"/>
                <a:gd name="T1" fmla="*/ 74 h 74"/>
                <a:gd name="T2" fmla="*/ 90 w 90"/>
                <a:gd name="T3" fmla="*/ 39 h 74"/>
                <a:gd name="T4" fmla="*/ 69 w 90"/>
                <a:gd name="T5" fmla="*/ 0 h 74"/>
                <a:gd name="T6" fmla="*/ 0 w 90"/>
                <a:gd name="T7" fmla="*/ 32 h 74"/>
                <a:gd name="T8" fmla="*/ 18 w 90"/>
                <a:gd name="T9" fmla="*/ 74 h 74"/>
              </a:gdLst>
              <a:ahLst/>
              <a:cxnLst>
                <a:cxn ang="0">
                  <a:pos x="T0" y="T1"/>
                </a:cxn>
                <a:cxn ang="0">
                  <a:pos x="T2" y="T3"/>
                </a:cxn>
                <a:cxn ang="0">
                  <a:pos x="T4" y="T5"/>
                </a:cxn>
                <a:cxn ang="0">
                  <a:pos x="T6" y="T7"/>
                </a:cxn>
                <a:cxn ang="0">
                  <a:pos x="T8" y="T9"/>
                </a:cxn>
              </a:cxnLst>
              <a:rect l="0" t="0" r="r" b="b"/>
              <a:pathLst>
                <a:path w="90" h="74">
                  <a:moveTo>
                    <a:pt x="18" y="74"/>
                  </a:moveTo>
                  <a:lnTo>
                    <a:pt x="90" y="39"/>
                  </a:lnTo>
                  <a:lnTo>
                    <a:pt x="69" y="0"/>
                  </a:lnTo>
                  <a:lnTo>
                    <a:pt x="0" y="32"/>
                  </a:lnTo>
                  <a:lnTo>
                    <a:pt x="18" y="7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3" name="Freeform 314">
              <a:extLst>
                <a:ext uri="{FF2B5EF4-FFF2-40B4-BE49-F238E27FC236}">
                  <a16:creationId xmlns:a16="http://schemas.microsoft.com/office/drawing/2014/main" id="{C4C3C1CA-97BA-4B73-A203-C7A6BA7C0823}"/>
                </a:ext>
              </a:extLst>
            </p:cNvPr>
            <p:cNvSpPr>
              <a:spLocks/>
            </p:cNvSpPr>
            <p:nvPr/>
          </p:nvSpPr>
          <p:spPr bwMode="auto">
            <a:xfrm>
              <a:off x="5619" y="2903"/>
              <a:ext cx="23" cy="19"/>
            </a:xfrm>
            <a:custGeom>
              <a:avLst/>
              <a:gdLst>
                <a:gd name="T0" fmla="*/ 21 w 90"/>
                <a:gd name="T1" fmla="*/ 77 h 77"/>
                <a:gd name="T2" fmla="*/ 90 w 90"/>
                <a:gd name="T3" fmla="*/ 39 h 77"/>
                <a:gd name="T4" fmla="*/ 68 w 90"/>
                <a:gd name="T5" fmla="*/ 0 h 77"/>
                <a:gd name="T6" fmla="*/ 0 w 90"/>
                <a:gd name="T7" fmla="*/ 38 h 77"/>
                <a:gd name="T8" fmla="*/ 21 w 90"/>
                <a:gd name="T9" fmla="*/ 77 h 77"/>
              </a:gdLst>
              <a:ahLst/>
              <a:cxnLst>
                <a:cxn ang="0">
                  <a:pos x="T0" y="T1"/>
                </a:cxn>
                <a:cxn ang="0">
                  <a:pos x="T2" y="T3"/>
                </a:cxn>
                <a:cxn ang="0">
                  <a:pos x="T4" y="T5"/>
                </a:cxn>
                <a:cxn ang="0">
                  <a:pos x="T6" y="T7"/>
                </a:cxn>
                <a:cxn ang="0">
                  <a:pos x="T8" y="T9"/>
                </a:cxn>
              </a:cxnLst>
              <a:rect l="0" t="0" r="r" b="b"/>
              <a:pathLst>
                <a:path w="90" h="77">
                  <a:moveTo>
                    <a:pt x="21" y="77"/>
                  </a:moveTo>
                  <a:lnTo>
                    <a:pt x="90" y="39"/>
                  </a:lnTo>
                  <a:lnTo>
                    <a:pt x="68" y="0"/>
                  </a:lnTo>
                  <a:lnTo>
                    <a:pt x="0" y="38"/>
                  </a:lnTo>
                  <a:lnTo>
                    <a:pt x="21" y="7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4" name="Freeform 315">
              <a:extLst>
                <a:ext uri="{FF2B5EF4-FFF2-40B4-BE49-F238E27FC236}">
                  <a16:creationId xmlns:a16="http://schemas.microsoft.com/office/drawing/2014/main" id="{77EE1217-0EBC-4AAB-AFE3-3107DFBFDC9B}"/>
                </a:ext>
              </a:extLst>
            </p:cNvPr>
            <p:cNvSpPr>
              <a:spLocks/>
            </p:cNvSpPr>
            <p:nvPr/>
          </p:nvSpPr>
          <p:spPr bwMode="auto">
            <a:xfrm>
              <a:off x="5636" y="2893"/>
              <a:ext cx="23" cy="19"/>
            </a:xfrm>
            <a:custGeom>
              <a:avLst/>
              <a:gdLst>
                <a:gd name="T0" fmla="*/ 22 w 89"/>
                <a:gd name="T1" fmla="*/ 78 h 78"/>
                <a:gd name="T2" fmla="*/ 89 w 89"/>
                <a:gd name="T3" fmla="*/ 36 h 78"/>
                <a:gd name="T4" fmla="*/ 64 w 89"/>
                <a:gd name="T5" fmla="*/ 0 h 78"/>
                <a:gd name="T6" fmla="*/ 0 w 89"/>
                <a:gd name="T7" fmla="*/ 39 h 78"/>
                <a:gd name="T8" fmla="*/ 22 w 89"/>
                <a:gd name="T9" fmla="*/ 78 h 78"/>
              </a:gdLst>
              <a:ahLst/>
              <a:cxnLst>
                <a:cxn ang="0">
                  <a:pos x="T0" y="T1"/>
                </a:cxn>
                <a:cxn ang="0">
                  <a:pos x="T2" y="T3"/>
                </a:cxn>
                <a:cxn ang="0">
                  <a:pos x="T4" y="T5"/>
                </a:cxn>
                <a:cxn ang="0">
                  <a:pos x="T6" y="T7"/>
                </a:cxn>
                <a:cxn ang="0">
                  <a:pos x="T8" y="T9"/>
                </a:cxn>
              </a:cxnLst>
              <a:rect l="0" t="0" r="r" b="b"/>
              <a:pathLst>
                <a:path w="89" h="78">
                  <a:moveTo>
                    <a:pt x="22" y="78"/>
                  </a:moveTo>
                  <a:lnTo>
                    <a:pt x="89" y="36"/>
                  </a:lnTo>
                  <a:lnTo>
                    <a:pt x="64" y="0"/>
                  </a:lnTo>
                  <a:lnTo>
                    <a:pt x="0" y="39"/>
                  </a:lnTo>
                  <a:lnTo>
                    <a:pt x="22" y="7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5" name="Freeform 316">
              <a:extLst>
                <a:ext uri="{FF2B5EF4-FFF2-40B4-BE49-F238E27FC236}">
                  <a16:creationId xmlns:a16="http://schemas.microsoft.com/office/drawing/2014/main" id="{F66C2F61-FE76-42C8-A328-B2BEFE9D0B06}"/>
                </a:ext>
              </a:extLst>
            </p:cNvPr>
            <p:cNvSpPr>
              <a:spLocks/>
            </p:cNvSpPr>
            <p:nvPr/>
          </p:nvSpPr>
          <p:spPr bwMode="auto">
            <a:xfrm>
              <a:off x="5530" y="2754"/>
              <a:ext cx="138" cy="103"/>
            </a:xfrm>
            <a:custGeom>
              <a:avLst/>
              <a:gdLst>
                <a:gd name="T0" fmla="*/ 526 w 552"/>
                <a:gd name="T1" fmla="*/ 412 h 412"/>
                <a:gd name="T2" fmla="*/ 0 w 552"/>
                <a:gd name="T3" fmla="*/ 37 h 412"/>
                <a:gd name="T4" fmla="*/ 26 w 552"/>
                <a:gd name="T5" fmla="*/ 0 h 412"/>
                <a:gd name="T6" fmla="*/ 552 w 552"/>
                <a:gd name="T7" fmla="*/ 376 h 412"/>
                <a:gd name="T8" fmla="*/ 526 w 552"/>
                <a:gd name="T9" fmla="*/ 412 h 412"/>
              </a:gdLst>
              <a:ahLst/>
              <a:cxnLst>
                <a:cxn ang="0">
                  <a:pos x="T0" y="T1"/>
                </a:cxn>
                <a:cxn ang="0">
                  <a:pos x="T2" y="T3"/>
                </a:cxn>
                <a:cxn ang="0">
                  <a:pos x="T4" y="T5"/>
                </a:cxn>
                <a:cxn ang="0">
                  <a:pos x="T6" y="T7"/>
                </a:cxn>
                <a:cxn ang="0">
                  <a:pos x="T8" y="T9"/>
                </a:cxn>
              </a:cxnLst>
              <a:rect l="0" t="0" r="r" b="b"/>
              <a:pathLst>
                <a:path w="552" h="412">
                  <a:moveTo>
                    <a:pt x="526" y="412"/>
                  </a:moveTo>
                  <a:lnTo>
                    <a:pt x="0" y="37"/>
                  </a:lnTo>
                  <a:lnTo>
                    <a:pt x="26" y="0"/>
                  </a:lnTo>
                  <a:lnTo>
                    <a:pt x="552" y="376"/>
                  </a:lnTo>
                  <a:lnTo>
                    <a:pt x="526" y="41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6" name="Freeform 317">
              <a:extLst>
                <a:ext uri="{FF2B5EF4-FFF2-40B4-BE49-F238E27FC236}">
                  <a16:creationId xmlns:a16="http://schemas.microsoft.com/office/drawing/2014/main" id="{5DCDD4D7-5856-4399-89BA-81B3BB799AE4}"/>
                </a:ext>
              </a:extLst>
            </p:cNvPr>
            <p:cNvSpPr>
              <a:spLocks/>
            </p:cNvSpPr>
            <p:nvPr/>
          </p:nvSpPr>
          <p:spPr bwMode="auto">
            <a:xfrm>
              <a:off x="5425" y="2612"/>
              <a:ext cx="114" cy="67"/>
            </a:xfrm>
            <a:custGeom>
              <a:avLst/>
              <a:gdLst>
                <a:gd name="T0" fmla="*/ 0 w 457"/>
                <a:gd name="T1" fmla="*/ 227 h 268"/>
                <a:gd name="T2" fmla="*/ 457 w 457"/>
                <a:gd name="T3" fmla="*/ 0 h 268"/>
                <a:gd name="T4" fmla="*/ 412 w 457"/>
                <a:gd name="T5" fmla="*/ 72 h 268"/>
                <a:gd name="T6" fmla="*/ 20 w 457"/>
                <a:gd name="T7" fmla="*/ 268 h 268"/>
                <a:gd name="T8" fmla="*/ 0 w 457"/>
                <a:gd name="T9" fmla="*/ 227 h 268"/>
              </a:gdLst>
              <a:ahLst/>
              <a:cxnLst>
                <a:cxn ang="0">
                  <a:pos x="T0" y="T1"/>
                </a:cxn>
                <a:cxn ang="0">
                  <a:pos x="T2" y="T3"/>
                </a:cxn>
                <a:cxn ang="0">
                  <a:pos x="T4" y="T5"/>
                </a:cxn>
                <a:cxn ang="0">
                  <a:pos x="T6" y="T7"/>
                </a:cxn>
                <a:cxn ang="0">
                  <a:pos x="T8" y="T9"/>
                </a:cxn>
              </a:cxnLst>
              <a:rect l="0" t="0" r="r" b="b"/>
              <a:pathLst>
                <a:path w="457" h="268">
                  <a:moveTo>
                    <a:pt x="0" y="227"/>
                  </a:moveTo>
                  <a:lnTo>
                    <a:pt x="457" y="0"/>
                  </a:lnTo>
                  <a:lnTo>
                    <a:pt x="412" y="72"/>
                  </a:lnTo>
                  <a:lnTo>
                    <a:pt x="20" y="268"/>
                  </a:lnTo>
                  <a:lnTo>
                    <a:pt x="0" y="22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7" name="Freeform 318">
              <a:extLst>
                <a:ext uri="{FF2B5EF4-FFF2-40B4-BE49-F238E27FC236}">
                  <a16:creationId xmlns:a16="http://schemas.microsoft.com/office/drawing/2014/main" id="{FC0F1C86-90A4-495E-872D-CCC71963E975}"/>
                </a:ext>
              </a:extLst>
            </p:cNvPr>
            <p:cNvSpPr>
              <a:spLocks/>
            </p:cNvSpPr>
            <p:nvPr/>
          </p:nvSpPr>
          <p:spPr bwMode="auto">
            <a:xfrm>
              <a:off x="5528" y="2612"/>
              <a:ext cx="11" cy="153"/>
            </a:xfrm>
            <a:custGeom>
              <a:avLst/>
              <a:gdLst>
                <a:gd name="T0" fmla="*/ 45 w 45"/>
                <a:gd name="T1" fmla="*/ 0 h 612"/>
                <a:gd name="T2" fmla="*/ 45 w 45"/>
                <a:gd name="T3" fmla="*/ 612 h 612"/>
                <a:gd name="T4" fmla="*/ 0 w 45"/>
                <a:gd name="T5" fmla="*/ 587 h 612"/>
                <a:gd name="T6" fmla="*/ 0 w 45"/>
                <a:gd name="T7" fmla="*/ 72 h 612"/>
                <a:gd name="T8" fmla="*/ 45 w 45"/>
                <a:gd name="T9" fmla="*/ 0 h 612"/>
              </a:gdLst>
              <a:ahLst/>
              <a:cxnLst>
                <a:cxn ang="0">
                  <a:pos x="T0" y="T1"/>
                </a:cxn>
                <a:cxn ang="0">
                  <a:pos x="T2" y="T3"/>
                </a:cxn>
                <a:cxn ang="0">
                  <a:pos x="T4" y="T5"/>
                </a:cxn>
                <a:cxn ang="0">
                  <a:pos x="T6" y="T7"/>
                </a:cxn>
                <a:cxn ang="0">
                  <a:pos x="T8" y="T9"/>
                </a:cxn>
              </a:cxnLst>
              <a:rect l="0" t="0" r="r" b="b"/>
              <a:pathLst>
                <a:path w="45" h="612">
                  <a:moveTo>
                    <a:pt x="45" y="0"/>
                  </a:moveTo>
                  <a:lnTo>
                    <a:pt x="45" y="612"/>
                  </a:lnTo>
                  <a:lnTo>
                    <a:pt x="0" y="587"/>
                  </a:lnTo>
                  <a:lnTo>
                    <a:pt x="0" y="72"/>
                  </a:lnTo>
                  <a:lnTo>
                    <a:pt x="45"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8" name="Freeform 319">
              <a:extLst>
                <a:ext uri="{FF2B5EF4-FFF2-40B4-BE49-F238E27FC236}">
                  <a16:creationId xmlns:a16="http://schemas.microsoft.com/office/drawing/2014/main" id="{11EBA681-C950-429B-B8F8-CEAC53A6813C}"/>
                </a:ext>
              </a:extLst>
            </p:cNvPr>
            <p:cNvSpPr>
              <a:spLocks/>
            </p:cNvSpPr>
            <p:nvPr/>
          </p:nvSpPr>
          <p:spPr bwMode="auto">
            <a:xfrm>
              <a:off x="5424" y="2759"/>
              <a:ext cx="115" cy="72"/>
            </a:xfrm>
            <a:custGeom>
              <a:avLst/>
              <a:gdLst>
                <a:gd name="T0" fmla="*/ 459 w 459"/>
                <a:gd name="T1" fmla="*/ 25 h 290"/>
                <a:gd name="T2" fmla="*/ 24 w 459"/>
                <a:gd name="T3" fmla="*/ 290 h 290"/>
                <a:gd name="T4" fmla="*/ 0 w 459"/>
                <a:gd name="T5" fmla="*/ 252 h 290"/>
                <a:gd name="T6" fmla="*/ 414 w 459"/>
                <a:gd name="T7" fmla="*/ 0 h 290"/>
                <a:gd name="T8" fmla="*/ 459 w 459"/>
                <a:gd name="T9" fmla="*/ 25 h 290"/>
              </a:gdLst>
              <a:ahLst/>
              <a:cxnLst>
                <a:cxn ang="0">
                  <a:pos x="T0" y="T1"/>
                </a:cxn>
                <a:cxn ang="0">
                  <a:pos x="T2" y="T3"/>
                </a:cxn>
                <a:cxn ang="0">
                  <a:pos x="T4" y="T5"/>
                </a:cxn>
                <a:cxn ang="0">
                  <a:pos x="T6" y="T7"/>
                </a:cxn>
                <a:cxn ang="0">
                  <a:pos x="T8" y="T9"/>
                </a:cxn>
              </a:cxnLst>
              <a:rect l="0" t="0" r="r" b="b"/>
              <a:pathLst>
                <a:path w="459" h="290">
                  <a:moveTo>
                    <a:pt x="459" y="25"/>
                  </a:moveTo>
                  <a:lnTo>
                    <a:pt x="24" y="290"/>
                  </a:lnTo>
                  <a:lnTo>
                    <a:pt x="0" y="252"/>
                  </a:lnTo>
                  <a:lnTo>
                    <a:pt x="414" y="0"/>
                  </a:lnTo>
                  <a:lnTo>
                    <a:pt x="459" y="2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39" name="Freeform 320">
              <a:extLst>
                <a:ext uri="{FF2B5EF4-FFF2-40B4-BE49-F238E27FC236}">
                  <a16:creationId xmlns:a16="http://schemas.microsoft.com/office/drawing/2014/main" id="{71F8253A-5E93-4044-8B60-83A47837AF09}"/>
                </a:ext>
              </a:extLst>
            </p:cNvPr>
            <p:cNvSpPr>
              <a:spLocks/>
            </p:cNvSpPr>
            <p:nvPr/>
          </p:nvSpPr>
          <p:spPr bwMode="auto">
            <a:xfrm>
              <a:off x="5675" y="2780"/>
              <a:ext cx="55" cy="58"/>
            </a:xfrm>
            <a:custGeom>
              <a:avLst/>
              <a:gdLst>
                <a:gd name="T0" fmla="*/ 222 w 222"/>
                <a:gd name="T1" fmla="*/ 28 h 233"/>
                <a:gd name="T2" fmla="*/ 56 w 222"/>
                <a:gd name="T3" fmla="*/ 233 h 233"/>
                <a:gd name="T4" fmla="*/ 0 w 222"/>
                <a:gd name="T5" fmla="*/ 231 h 233"/>
                <a:gd name="T6" fmla="*/ 188 w 222"/>
                <a:gd name="T7" fmla="*/ 0 h 233"/>
                <a:gd name="T8" fmla="*/ 222 w 222"/>
                <a:gd name="T9" fmla="*/ 28 h 233"/>
              </a:gdLst>
              <a:ahLst/>
              <a:cxnLst>
                <a:cxn ang="0">
                  <a:pos x="T0" y="T1"/>
                </a:cxn>
                <a:cxn ang="0">
                  <a:pos x="T2" y="T3"/>
                </a:cxn>
                <a:cxn ang="0">
                  <a:pos x="T4" y="T5"/>
                </a:cxn>
                <a:cxn ang="0">
                  <a:pos x="T6" y="T7"/>
                </a:cxn>
                <a:cxn ang="0">
                  <a:pos x="T8" y="T9"/>
                </a:cxn>
              </a:cxnLst>
              <a:rect l="0" t="0" r="r" b="b"/>
              <a:pathLst>
                <a:path w="222" h="233">
                  <a:moveTo>
                    <a:pt x="222" y="28"/>
                  </a:moveTo>
                  <a:lnTo>
                    <a:pt x="56" y="233"/>
                  </a:lnTo>
                  <a:lnTo>
                    <a:pt x="0" y="231"/>
                  </a:lnTo>
                  <a:lnTo>
                    <a:pt x="188" y="0"/>
                  </a:lnTo>
                  <a:lnTo>
                    <a:pt x="222" y="2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0" name="Freeform 321">
              <a:extLst>
                <a:ext uri="{FF2B5EF4-FFF2-40B4-BE49-F238E27FC236}">
                  <a16:creationId xmlns:a16="http://schemas.microsoft.com/office/drawing/2014/main" id="{70EF8121-3E3A-4E0C-A381-C4A116EB1676}"/>
                </a:ext>
              </a:extLst>
            </p:cNvPr>
            <p:cNvSpPr>
              <a:spLocks/>
            </p:cNvSpPr>
            <p:nvPr/>
          </p:nvSpPr>
          <p:spPr bwMode="auto">
            <a:xfrm>
              <a:off x="5675" y="2837"/>
              <a:ext cx="56" cy="68"/>
            </a:xfrm>
            <a:custGeom>
              <a:avLst/>
              <a:gdLst>
                <a:gd name="T0" fmla="*/ 56 w 226"/>
                <a:gd name="T1" fmla="*/ 2 h 270"/>
                <a:gd name="T2" fmla="*/ 226 w 226"/>
                <a:gd name="T3" fmla="*/ 244 h 270"/>
                <a:gd name="T4" fmla="*/ 190 w 226"/>
                <a:gd name="T5" fmla="*/ 270 h 270"/>
                <a:gd name="T6" fmla="*/ 0 w 226"/>
                <a:gd name="T7" fmla="*/ 0 h 270"/>
                <a:gd name="T8" fmla="*/ 56 w 226"/>
                <a:gd name="T9" fmla="*/ 2 h 270"/>
              </a:gdLst>
              <a:ahLst/>
              <a:cxnLst>
                <a:cxn ang="0">
                  <a:pos x="T0" y="T1"/>
                </a:cxn>
                <a:cxn ang="0">
                  <a:pos x="T2" y="T3"/>
                </a:cxn>
                <a:cxn ang="0">
                  <a:pos x="T4" y="T5"/>
                </a:cxn>
                <a:cxn ang="0">
                  <a:pos x="T6" y="T7"/>
                </a:cxn>
                <a:cxn ang="0">
                  <a:pos x="T8" y="T9"/>
                </a:cxn>
              </a:cxnLst>
              <a:rect l="0" t="0" r="r" b="b"/>
              <a:pathLst>
                <a:path w="226" h="270">
                  <a:moveTo>
                    <a:pt x="56" y="2"/>
                  </a:moveTo>
                  <a:lnTo>
                    <a:pt x="226" y="244"/>
                  </a:lnTo>
                  <a:lnTo>
                    <a:pt x="190" y="270"/>
                  </a:lnTo>
                  <a:lnTo>
                    <a:pt x="0" y="0"/>
                  </a:lnTo>
                  <a:lnTo>
                    <a:pt x="56" y="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1" name="Freeform 322">
              <a:extLst>
                <a:ext uri="{FF2B5EF4-FFF2-40B4-BE49-F238E27FC236}">
                  <a16:creationId xmlns:a16="http://schemas.microsoft.com/office/drawing/2014/main" id="{03594FC6-0772-42E9-9D38-8299F47ADBC5}"/>
                </a:ext>
              </a:extLst>
            </p:cNvPr>
            <p:cNvSpPr>
              <a:spLocks/>
            </p:cNvSpPr>
            <p:nvPr/>
          </p:nvSpPr>
          <p:spPr bwMode="auto">
            <a:xfrm>
              <a:off x="5666" y="2834"/>
              <a:ext cx="17" cy="16"/>
            </a:xfrm>
            <a:custGeom>
              <a:avLst/>
              <a:gdLst>
                <a:gd name="T0" fmla="*/ 46 w 68"/>
                <a:gd name="T1" fmla="*/ 0 h 66"/>
                <a:gd name="T2" fmla="*/ 0 w 68"/>
                <a:gd name="T3" fmla="*/ 34 h 66"/>
                <a:gd name="T4" fmla="*/ 31 w 68"/>
                <a:gd name="T5" fmla="*/ 66 h 66"/>
                <a:gd name="T6" fmla="*/ 68 w 68"/>
                <a:gd name="T7" fmla="*/ 38 h 66"/>
                <a:gd name="T8" fmla="*/ 46 w 68"/>
                <a:gd name="T9" fmla="*/ 0 h 66"/>
              </a:gdLst>
              <a:ahLst/>
              <a:cxnLst>
                <a:cxn ang="0">
                  <a:pos x="T0" y="T1"/>
                </a:cxn>
                <a:cxn ang="0">
                  <a:pos x="T2" y="T3"/>
                </a:cxn>
                <a:cxn ang="0">
                  <a:pos x="T4" y="T5"/>
                </a:cxn>
                <a:cxn ang="0">
                  <a:pos x="T6" y="T7"/>
                </a:cxn>
                <a:cxn ang="0">
                  <a:pos x="T8" y="T9"/>
                </a:cxn>
              </a:cxnLst>
              <a:rect l="0" t="0" r="r" b="b"/>
              <a:pathLst>
                <a:path w="68" h="66">
                  <a:moveTo>
                    <a:pt x="46" y="0"/>
                  </a:moveTo>
                  <a:lnTo>
                    <a:pt x="0" y="34"/>
                  </a:lnTo>
                  <a:lnTo>
                    <a:pt x="31" y="66"/>
                  </a:lnTo>
                  <a:lnTo>
                    <a:pt x="68" y="38"/>
                  </a:lnTo>
                  <a:lnTo>
                    <a:pt x="4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2" name="Freeform 323">
              <a:extLst>
                <a:ext uri="{FF2B5EF4-FFF2-40B4-BE49-F238E27FC236}">
                  <a16:creationId xmlns:a16="http://schemas.microsoft.com/office/drawing/2014/main" id="{C0FDC080-9CB0-4180-BC00-5320F5A9CBBD}"/>
                </a:ext>
              </a:extLst>
            </p:cNvPr>
            <p:cNvSpPr>
              <a:spLocks/>
            </p:cNvSpPr>
            <p:nvPr/>
          </p:nvSpPr>
          <p:spPr bwMode="auto">
            <a:xfrm>
              <a:off x="5657" y="2842"/>
              <a:ext cx="17" cy="17"/>
            </a:xfrm>
            <a:custGeom>
              <a:avLst/>
              <a:gdLst>
                <a:gd name="T0" fmla="*/ 36 w 67"/>
                <a:gd name="T1" fmla="*/ 0 h 69"/>
                <a:gd name="T2" fmla="*/ 0 w 67"/>
                <a:gd name="T3" fmla="*/ 47 h 69"/>
                <a:gd name="T4" fmla="*/ 39 w 67"/>
                <a:gd name="T5" fmla="*/ 69 h 69"/>
                <a:gd name="T6" fmla="*/ 67 w 67"/>
                <a:gd name="T7" fmla="*/ 32 h 69"/>
                <a:gd name="T8" fmla="*/ 36 w 67"/>
                <a:gd name="T9" fmla="*/ 0 h 69"/>
              </a:gdLst>
              <a:ahLst/>
              <a:cxnLst>
                <a:cxn ang="0">
                  <a:pos x="T0" y="T1"/>
                </a:cxn>
                <a:cxn ang="0">
                  <a:pos x="T2" y="T3"/>
                </a:cxn>
                <a:cxn ang="0">
                  <a:pos x="T4" y="T5"/>
                </a:cxn>
                <a:cxn ang="0">
                  <a:pos x="T6" y="T7"/>
                </a:cxn>
                <a:cxn ang="0">
                  <a:pos x="T8" y="T9"/>
                </a:cxn>
              </a:cxnLst>
              <a:rect l="0" t="0" r="r" b="b"/>
              <a:pathLst>
                <a:path w="67" h="69">
                  <a:moveTo>
                    <a:pt x="36" y="0"/>
                  </a:moveTo>
                  <a:lnTo>
                    <a:pt x="0" y="47"/>
                  </a:lnTo>
                  <a:lnTo>
                    <a:pt x="39" y="69"/>
                  </a:lnTo>
                  <a:lnTo>
                    <a:pt x="67" y="32"/>
                  </a:lnTo>
                  <a:lnTo>
                    <a:pt x="36"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3" name="Freeform 324">
              <a:extLst>
                <a:ext uri="{FF2B5EF4-FFF2-40B4-BE49-F238E27FC236}">
                  <a16:creationId xmlns:a16="http://schemas.microsoft.com/office/drawing/2014/main" id="{0EE0FCE0-479D-40C7-AAD0-DAEC51EE1817}"/>
                </a:ext>
              </a:extLst>
            </p:cNvPr>
            <p:cNvSpPr>
              <a:spLocks/>
            </p:cNvSpPr>
            <p:nvPr/>
          </p:nvSpPr>
          <p:spPr bwMode="auto">
            <a:xfrm>
              <a:off x="5652" y="2854"/>
              <a:ext cx="15" cy="16"/>
            </a:xfrm>
            <a:custGeom>
              <a:avLst/>
              <a:gdLst>
                <a:gd name="T0" fmla="*/ 23 w 62"/>
                <a:gd name="T1" fmla="*/ 0 h 64"/>
                <a:gd name="T2" fmla="*/ 0 w 62"/>
                <a:gd name="T3" fmla="*/ 53 h 64"/>
                <a:gd name="T4" fmla="*/ 44 w 62"/>
                <a:gd name="T5" fmla="*/ 64 h 64"/>
                <a:gd name="T6" fmla="*/ 62 w 62"/>
                <a:gd name="T7" fmla="*/ 22 h 64"/>
                <a:gd name="T8" fmla="*/ 23 w 62"/>
                <a:gd name="T9" fmla="*/ 0 h 64"/>
              </a:gdLst>
              <a:ahLst/>
              <a:cxnLst>
                <a:cxn ang="0">
                  <a:pos x="T0" y="T1"/>
                </a:cxn>
                <a:cxn ang="0">
                  <a:pos x="T2" y="T3"/>
                </a:cxn>
                <a:cxn ang="0">
                  <a:pos x="T4" y="T5"/>
                </a:cxn>
                <a:cxn ang="0">
                  <a:pos x="T6" y="T7"/>
                </a:cxn>
                <a:cxn ang="0">
                  <a:pos x="T8" y="T9"/>
                </a:cxn>
              </a:cxnLst>
              <a:rect l="0" t="0" r="r" b="b"/>
              <a:pathLst>
                <a:path w="62" h="64">
                  <a:moveTo>
                    <a:pt x="23" y="0"/>
                  </a:moveTo>
                  <a:lnTo>
                    <a:pt x="0" y="53"/>
                  </a:lnTo>
                  <a:lnTo>
                    <a:pt x="44" y="64"/>
                  </a:lnTo>
                  <a:lnTo>
                    <a:pt x="62" y="22"/>
                  </a:lnTo>
                  <a:lnTo>
                    <a:pt x="23"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4" name="Freeform 325">
              <a:extLst>
                <a:ext uri="{FF2B5EF4-FFF2-40B4-BE49-F238E27FC236}">
                  <a16:creationId xmlns:a16="http://schemas.microsoft.com/office/drawing/2014/main" id="{18BF6DAE-AFF5-4A4C-9690-F47DF2423047}"/>
                </a:ext>
              </a:extLst>
            </p:cNvPr>
            <p:cNvSpPr>
              <a:spLocks/>
            </p:cNvSpPr>
            <p:nvPr/>
          </p:nvSpPr>
          <p:spPr bwMode="auto">
            <a:xfrm>
              <a:off x="5650" y="2867"/>
              <a:ext cx="12" cy="15"/>
            </a:xfrm>
            <a:custGeom>
              <a:avLst/>
              <a:gdLst>
                <a:gd name="T0" fmla="*/ 7 w 51"/>
                <a:gd name="T1" fmla="*/ 0 h 57"/>
                <a:gd name="T2" fmla="*/ 0 w 51"/>
                <a:gd name="T3" fmla="*/ 57 h 57"/>
                <a:gd name="T4" fmla="*/ 45 w 51"/>
                <a:gd name="T5" fmla="*/ 57 h 57"/>
                <a:gd name="T6" fmla="*/ 51 w 51"/>
                <a:gd name="T7" fmla="*/ 11 h 57"/>
                <a:gd name="T8" fmla="*/ 7 w 51"/>
                <a:gd name="T9" fmla="*/ 0 h 57"/>
              </a:gdLst>
              <a:ahLst/>
              <a:cxnLst>
                <a:cxn ang="0">
                  <a:pos x="T0" y="T1"/>
                </a:cxn>
                <a:cxn ang="0">
                  <a:pos x="T2" y="T3"/>
                </a:cxn>
                <a:cxn ang="0">
                  <a:pos x="T4" y="T5"/>
                </a:cxn>
                <a:cxn ang="0">
                  <a:pos x="T6" y="T7"/>
                </a:cxn>
                <a:cxn ang="0">
                  <a:pos x="T8" y="T9"/>
                </a:cxn>
              </a:cxnLst>
              <a:rect l="0" t="0" r="r" b="b"/>
              <a:pathLst>
                <a:path w="51" h="57">
                  <a:moveTo>
                    <a:pt x="7" y="0"/>
                  </a:moveTo>
                  <a:lnTo>
                    <a:pt x="0" y="57"/>
                  </a:lnTo>
                  <a:lnTo>
                    <a:pt x="45" y="57"/>
                  </a:lnTo>
                  <a:lnTo>
                    <a:pt x="51" y="11"/>
                  </a:lnTo>
                  <a:lnTo>
                    <a:pt x="7"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5" name="Freeform 326">
              <a:extLst>
                <a:ext uri="{FF2B5EF4-FFF2-40B4-BE49-F238E27FC236}">
                  <a16:creationId xmlns:a16="http://schemas.microsoft.com/office/drawing/2014/main" id="{5CB58B0D-C0D4-40FB-850A-4A07CD435ACE}"/>
                </a:ext>
              </a:extLst>
            </p:cNvPr>
            <p:cNvSpPr>
              <a:spLocks/>
            </p:cNvSpPr>
            <p:nvPr/>
          </p:nvSpPr>
          <p:spPr bwMode="auto">
            <a:xfrm>
              <a:off x="5650" y="2882"/>
              <a:ext cx="12" cy="14"/>
            </a:xfrm>
            <a:custGeom>
              <a:avLst/>
              <a:gdLst>
                <a:gd name="T0" fmla="*/ 0 w 51"/>
                <a:gd name="T1" fmla="*/ 0 h 57"/>
                <a:gd name="T2" fmla="*/ 7 w 51"/>
                <a:gd name="T3" fmla="*/ 57 h 57"/>
                <a:gd name="T4" fmla="*/ 51 w 51"/>
                <a:gd name="T5" fmla="*/ 46 h 57"/>
                <a:gd name="T6" fmla="*/ 45 w 51"/>
                <a:gd name="T7" fmla="*/ 0 h 57"/>
                <a:gd name="T8" fmla="*/ 0 w 51"/>
                <a:gd name="T9" fmla="*/ 0 h 57"/>
              </a:gdLst>
              <a:ahLst/>
              <a:cxnLst>
                <a:cxn ang="0">
                  <a:pos x="T0" y="T1"/>
                </a:cxn>
                <a:cxn ang="0">
                  <a:pos x="T2" y="T3"/>
                </a:cxn>
                <a:cxn ang="0">
                  <a:pos x="T4" y="T5"/>
                </a:cxn>
                <a:cxn ang="0">
                  <a:pos x="T6" y="T7"/>
                </a:cxn>
                <a:cxn ang="0">
                  <a:pos x="T8" y="T9"/>
                </a:cxn>
              </a:cxnLst>
              <a:rect l="0" t="0" r="r" b="b"/>
              <a:pathLst>
                <a:path w="51" h="57">
                  <a:moveTo>
                    <a:pt x="0" y="0"/>
                  </a:moveTo>
                  <a:lnTo>
                    <a:pt x="7" y="57"/>
                  </a:lnTo>
                  <a:lnTo>
                    <a:pt x="51" y="46"/>
                  </a:lnTo>
                  <a:lnTo>
                    <a:pt x="45" y="0"/>
                  </a:lnTo>
                  <a:lnTo>
                    <a:pt x="0"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6" name="Freeform 327">
              <a:extLst>
                <a:ext uri="{FF2B5EF4-FFF2-40B4-BE49-F238E27FC236}">
                  <a16:creationId xmlns:a16="http://schemas.microsoft.com/office/drawing/2014/main" id="{E36F2BE9-C939-46FE-BF74-4AC72B60F615}"/>
                </a:ext>
              </a:extLst>
            </p:cNvPr>
            <p:cNvSpPr>
              <a:spLocks/>
            </p:cNvSpPr>
            <p:nvPr/>
          </p:nvSpPr>
          <p:spPr bwMode="auto">
            <a:xfrm>
              <a:off x="5652" y="2893"/>
              <a:ext cx="15" cy="16"/>
            </a:xfrm>
            <a:custGeom>
              <a:avLst/>
              <a:gdLst>
                <a:gd name="T0" fmla="*/ 0 w 62"/>
                <a:gd name="T1" fmla="*/ 11 h 65"/>
                <a:gd name="T2" fmla="*/ 23 w 62"/>
                <a:gd name="T3" fmla="*/ 65 h 65"/>
                <a:gd name="T4" fmla="*/ 62 w 62"/>
                <a:gd name="T5" fmla="*/ 43 h 65"/>
                <a:gd name="T6" fmla="*/ 44 w 62"/>
                <a:gd name="T7" fmla="*/ 0 h 65"/>
                <a:gd name="T8" fmla="*/ 0 w 62"/>
                <a:gd name="T9" fmla="*/ 11 h 65"/>
              </a:gdLst>
              <a:ahLst/>
              <a:cxnLst>
                <a:cxn ang="0">
                  <a:pos x="T0" y="T1"/>
                </a:cxn>
                <a:cxn ang="0">
                  <a:pos x="T2" y="T3"/>
                </a:cxn>
                <a:cxn ang="0">
                  <a:pos x="T4" y="T5"/>
                </a:cxn>
                <a:cxn ang="0">
                  <a:pos x="T6" y="T7"/>
                </a:cxn>
                <a:cxn ang="0">
                  <a:pos x="T8" y="T9"/>
                </a:cxn>
              </a:cxnLst>
              <a:rect l="0" t="0" r="r" b="b"/>
              <a:pathLst>
                <a:path w="62" h="65">
                  <a:moveTo>
                    <a:pt x="0" y="11"/>
                  </a:moveTo>
                  <a:lnTo>
                    <a:pt x="23" y="65"/>
                  </a:lnTo>
                  <a:lnTo>
                    <a:pt x="62" y="43"/>
                  </a:lnTo>
                  <a:lnTo>
                    <a:pt x="44" y="0"/>
                  </a:lnTo>
                  <a:lnTo>
                    <a:pt x="0" y="1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7" name="Freeform 328">
              <a:extLst>
                <a:ext uri="{FF2B5EF4-FFF2-40B4-BE49-F238E27FC236}">
                  <a16:creationId xmlns:a16="http://schemas.microsoft.com/office/drawing/2014/main" id="{532F0F1C-33EC-485E-B887-6991F5AF1FB9}"/>
                </a:ext>
              </a:extLst>
            </p:cNvPr>
            <p:cNvSpPr>
              <a:spLocks/>
            </p:cNvSpPr>
            <p:nvPr/>
          </p:nvSpPr>
          <p:spPr bwMode="auto">
            <a:xfrm>
              <a:off x="5657" y="2904"/>
              <a:ext cx="17" cy="17"/>
            </a:xfrm>
            <a:custGeom>
              <a:avLst/>
              <a:gdLst>
                <a:gd name="T0" fmla="*/ 0 w 67"/>
                <a:gd name="T1" fmla="*/ 22 h 68"/>
                <a:gd name="T2" fmla="*/ 36 w 67"/>
                <a:gd name="T3" fmla="*/ 68 h 68"/>
                <a:gd name="T4" fmla="*/ 67 w 67"/>
                <a:gd name="T5" fmla="*/ 36 h 68"/>
                <a:gd name="T6" fmla="*/ 39 w 67"/>
                <a:gd name="T7" fmla="*/ 0 h 68"/>
                <a:gd name="T8" fmla="*/ 0 w 67"/>
                <a:gd name="T9" fmla="*/ 22 h 68"/>
              </a:gdLst>
              <a:ahLst/>
              <a:cxnLst>
                <a:cxn ang="0">
                  <a:pos x="T0" y="T1"/>
                </a:cxn>
                <a:cxn ang="0">
                  <a:pos x="T2" y="T3"/>
                </a:cxn>
                <a:cxn ang="0">
                  <a:pos x="T4" y="T5"/>
                </a:cxn>
                <a:cxn ang="0">
                  <a:pos x="T6" y="T7"/>
                </a:cxn>
                <a:cxn ang="0">
                  <a:pos x="T8" y="T9"/>
                </a:cxn>
              </a:cxnLst>
              <a:rect l="0" t="0" r="r" b="b"/>
              <a:pathLst>
                <a:path w="67" h="68">
                  <a:moveTo>
                    <a:pt x="0" y="22"/>
                  </a:moveTo>
                  <a:lnTo>
                    <a:pt x="36" y="68"/>
                  </a:lnTo>
                  <a:lnTo>
                    <a:pt x="67" y="36"/>
                  </a:lnTo>
                  <a:lnTo>
                    <a:pt x="39" y="0"/>
                  </a:lnTo>
                  <a:lnTo>
                    <a:pt x="0" y="2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8" name="Freeform 329">
              <a:extLst>
                <a:ext uri="{FF2B5EF4-FFF2-40B4-BE49-F238E27FC236}">
                  <a16:creationId xmlns:a16="http://schemas.microsoft.com/office/drawing/2014/main" id="{17DF9D9C-C8CC-44EF-BC8A-F305386560C4}"/>
                </a:ext>
              </a:extLst>
            </p:cNvPr>
            <p:cNvSpPr>
              <a:spLocks/>
            </p:cNvSpPr>
            <p:nvPr/>
          </p:nvSpPr>
          <p:spPr bwMode="auto">
            <a:xfrm>
              <a:off x="5666" y="2913"/>
              <a:ext cx="17" cy="16"/>
            </a:xfrm>
            <a:custGeom>
              <a:avLst/>
              <a:gdLst>
                <a:gd name="T0" fmla="*/ 0 w 68"/>
                <a:gd name="T1" fmla="*/ 32 h 67"/>
                <a:gd name="T2" fmla="*/ 46 w 68"/>
                <a:gd name="T3" fmla="*/ 67 h 67"/>
                <a:gd name="T4" fmla="*/ 68 w 68"/>
                <a:gd name="T5" fmla="*/ 28 h 67"/>
                <a:gd name="T6" fmla="*/ 31 w 68"/>
                <a:gd name="T7" fmla="*/ 0 h 67"/>
                <a:gd name="T8" fmla="*/ 0 w 68"/>
                <a:gd name="T9" fmla="*/ 32 h 67"/>
              </a:gdLst>
              <a:ahLst/>
              <a:cxnLst>
                <a:cxn ang="0">
                  <a:pos x="T0" y="T1"/>
                </a:cxn>
                <a:cxn ang="0">
                  <a:pos x="T2" y="T3"/>
                </a:cxn>
                <a:cxn ang="0">
                  <a:pos x="T4" y="T5"/>
                </a:cxn>
                <a:cxn ang="0">
                  <a:pos x="T6" y="T7"/>
                </a:cxn>
                <a:cxn ang="0">
                  <a:pos x="T8" y="T9"/>
                </a:cxn>
              </a:cxnLst>
              <a:rect l="0" t="0" r="r" b="b"/>
              <a:pathLst>
                <a:path w="68" h="67">
                  <a:moveTo>
                    <a:pt x="0" y="32"/>
                  </a:moveTo>
                  <a:lnTo>
                    <a:pt x="46" y="67"/>
                  </a:lnTo>
                  <a:lnTo>
                    <a:pt x="68" y="28"/>
                  </a:lnTo>
                  <a:lnTo>
                    <a:pt x="31" y="0"/>
                  </a:lnTo>
                  <a:lnTo>
                    <a:pt x="0" y="32"/>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49" name="Freeform 330">
              <a:extLst>
                <a:ext uri="{FF2B5EF4-FFF2-40B4-BE49-F238E27FC236}">
                  <a16:creationId xmlns:a16="http://schemas.microsoft.com/office/drawing/2014/main" id="{320DB057-A1CC-4C36-8EBA-0B2331D72C00}"/>
                </a:ext>
              </a:extLst>
            </p:cNvPr>
            <p:cNvSpPr>
              <a:spLocks/>
            </p:cNvSpPr>
            <p:nvPr/>
          </p:nvSpPr>
          <p:spPr bwMode="auto">
            <a:xfrm>
              <a:off x="5678" y="2920"/>
              <a:ext cx="16" cy="15"/>
            </a:xfrm>
            <a:custGeom>
              <a:avLst/>
              <a:gdLst>
                <a:gd name="T0" fmla="*/ 0 w 65"/>
                <a:gd name="T1" fmla="*/ 39 h 60"/>
                <a:gd name="T2" fmla="*/ 55 w 65"/>
                <a:gd name="T3" fmla="*/ 60 h 60"/>
                <a:gd name="T4" fmla="*/ 65 w 65"/>
                <a:gd name="T5" fmla="*/ 17 h 60"/>
                <a:gd name="T6" fmla="*/ 22 w 65"/>
                <a:gd name="T7" fmla="*/ 0 h 60"/>
                <a:gd name="T8" fmla="*/ 0 w 65"/>
                <a:gd name="T9" fmla="*/ 39 h 60"/>
              </a:gdLst>
              <a:ahLst/>
              <a:cxnLst>
                <a:cxn ang="0">
                  <a:pos x="T0" y="T1"/>
                </a:cxn>
                <a:cxn ang="0">
                  <a:pos x="T2" y="T3"/>
                </a:cxn>
                <a:cxn ang="0">
                  <a:pos x="T4" y="T5"/>
                </a:cxn>
                <a:cxn ang="0">
                  <a:pos x="T6" y="T7"/>
                </a:cxn>
                <a:cxn ang="0">
                  <a:pos x="T8" y="T9"/>
                </a:cxn>
              </a:cxnLst>
              <a:rect l="0" t="0" r="r" b="b"/>
              <a:pathLst>
                <a:path w="65" h="60">
                  <a:moveTo>
                    <a:pt x="0" y="39"/>
                  </a:moveTo>
                  <a:lnTo>
                    <a:pt x="55" y="60"/>
                  </a:lnTo>
                  <a:lnTo>
                    <a:pt x="65" y="17"/>
                  </a:lnTo>
                  <a:lnTo>
                    <a:pt x="22" y="0"/>
                  </a:lnTo>
                  <a:lnTo>
                    <a:pt x="0" y="3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0" name="Freeform 331">
              <a:extLst>
                <a:ext uri="{FF2B5EF4-FFF2-40B4-BE49-F238E27FC236}">
                  <a16:creationId xmlns:a16="http://schemas.microsoft.com/office/drawing/2014/main" id="{60B43CC2-C652-4986-9736-E8474D176A93}"/>
                </a:ext>
              </a:extLst>
            </p:cNvPr>
            <p:cNvSpPr>
              <a:spLocks/>
            </p:cNvSpPr>
            <p:nvPr/>
          </p:nvSpPr>
          <p:spPr bwMode="auto">
            <a:xfrm>
              <a:off x="5691" y="2924"/>
              <a:ext cx="15" cy="12"/>
            </a:xfrm>
            <a:custGeom>
              <a:avLst/>
              <a:gdLst>
                <a:gd name="T0" fmla="*/ 0 w 57"/>
                <a:gd name="T1" fmla="*/ 43 h 50"/>
                <a:gd name="T2" fmla="*/ 57 w 57"/>
                <a:gd name="T3" fmla="*/ 50 h 50"/>
                <a:gd name="T4" fmla="*/ 56 w 57"/>
                <a:gd name="T5" fmla="*/ 6 h 50"/>
                <a:gd name="T6" fmla="*/ 10 w 57"/>
                <a:gd name="T7" fmla="*/ 0 h 50"/>
                <a:gd name="T8" fmla="*/ 0 w 57"/>
                <a:gd name="T9" fmla="*/ 43 h 50"/>
              </a:gdLst>
              <a:ahLst/>
              <a:cxnLst>
                <a:cxn ang="0">
                  <a:pos x="T0" y="T1"/>
                </a:cxn>
                <a:cxn ang="0">
                  <a:pos x="T2" y="T3"/>
                </a:cxn>
                <a:cxn ang="0">
                  <a:pos x="T4" y="T5"/>
                </a:cxn>
                <a:cxn ang="0">
                  <a:pos x="T6" y="T7"/>
                </a:cxn>
                <a:cxn ang="0">
                  <a:pos x="T8" y="T9"/>
                </a:cxn>
              </a:cxnLst>
              <a:rect l="0" t="0" r="r" b="b"/>
              <a:pathLst>
                <a:path w="57" h="50">
                  <a:moveTo>
                    <a:pt x="0" y="43"/>
                  </a:moveTo>
                  <a:lnTo>
                    <a:pt x="57" y="50"/>
                  </a:lnTo>
                  <a:lnTo>
                    <a:pt x="56" y="6"/>
                  </a:lnTo>
                  <a:lnTo>
                    <a:pt x="10" y="0"/>
                  </a:lnTo>
                  <a:lnTo>
                    <a:pt x="0" y="4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1" name="Freeform 332">
              <a:extLst>
                <a:ext uri="{FF2B5EF4-FFF2-40B4-BE49-F238E27FC236}">
                  <a16:creationId xmlns:a16="http://schemas.microsoft.com/office/drawing/2014/main" id="{EC8750AB-E65C-4E6C-A851-6173685E30D5}"/>
                </a:ext>
              </a:extLst>
            </p:cNvPr>
            <p:cNvSpPr>
              <a:spLocks/>
            </p:cNvSpPr>
            <p:nvPr/>
          </p:nvSpPr>
          <p:spPr bwMode="auto">
            <a:xfrm>
              <a:off x="5705" y="2924"/>
              <a:ext cx="15" cy="12"/>
            </a:xfrm>
            <a:custGeom>
              <a:avLst/>
              <a:gdLst>
                <a:gd name="T0" fmla="*/ 1 w 58"/>
                <a:gd name="T1" fmla="*/ 51 h 51"/>
                <a:gd name="T2" fmla="*/ 58 w 58"/>
                <a:gd name="T3" fmla="*/ 42 h 51"/>
                <a:gd name="T4" fmla="*/ 46 w 58"/>
                <a:gd name="T5" fmla="*/ 0 h 51"/>
                <a:gd name="T6" fmla="*/ 0 w 58"/>
                <a:gd name="T7" fmla="*/ 7 h 51"/>
                <a:gd name="T8" fmla="*/ 1 w 58"/>
                <a:gd name="T9" fmla="*/ 51 h 51"/>
              </a:gdLst>
              <a:ahLst/>
              <a:cxnLst>
                <a:cxn ang="0">
                  <a:pos x="T0" y="T1"/>
                </a:cxn>
                <a:cxn ang="0">
                  <a:pos x="T2" y="T3"/>
                </a:cxn>
                <a:cxn ang="0">
                  <a:pos x="T4" y="T5"/>
                </a:cxn>
                <a:cxn ang="0">
                  <a:pos x="T6" y="T7"/>
                </a:cxn>
                <a:cxn ang="0">
                  <a:pos x="T8" y="T9"/>
                </a:cxn>
              </a:cxnLst>
              <a:rect l="0" t="0" r="r" b="b"/>
              <a:pathLst>
                <a:path w="58" h="51">
                  <a:moveTo>
                    <a:pt x="1" y="51"/>
                  </a:moveTo>
                  <a:lnTo>
                    <a:pt x="58" y="42"/>
                  </a:lnTo>
                  <a:lnTo>
                    <a:pt x="46" y="0"/>
                  </a:lnTo>
                  <a:lnTo>
                    <a:pt x="0" y="7"/>
                  </a:lnTo>
                  <a:lnTo>
                    <a:pt x="1" y="5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2" name="Freeform 333">
              <a:extLst>
                <a:ext uri="{FF2B5EF4-FFF2-40B4-BE49-F238E27FC236}">
                  <a16:creationId xmlns:a16="http://schemas.microsoft.com/office/drawing/2014/main" id="{B56707CF-F61E-4D26-BF1D-00F7278D95A5}"/>
                </a:ext>
              </a:extLst>
            </p:cNvPr>
            <p:cNvSpPr>
              <a:spLocks/>
            </p:cNvSpPr>
            <p:nvPr/>
          </p:nvSpPr>
          <p:spPr bwMode="auto">
            <a:xfrm>
              <a:off x="5717" y="2919"/>
              <a:ext cx="16" cy="15"/>
            </a:xfrm>
            <a:custGeom>
              <a:avLst/>
              <a:gdLst>
                <a:gd name="T0" fmla="*/ 12 w 65"/>
                <a:gd name="T1" fmla="*/ 61 h 61"/>
                <a:gd name="T2" fmla="*/ 65 w 65"/>
                <a:gd name="T3" fmla="*/ 38 h 61"/>
                <a:gd name="T4" fmla="*/ 43 w 65"/>
                <a:gd name="T5" fmla="*/ 0 h 61"/>
                <a:gd name="T6" fmla="*/ 0 w 65"/>
                <a:gd name="T7" fmla="*/ 19 h 61"/>
                <a:gd name="T8" fmla="*/ 12 w 65"/>
                <a:gd name="T9" fmla="*/ 61 h 61"/>
              </a:gdLst>
              <a:ahLst/>
              <a:cxnLst>
                <a:cxn ang="0">
                  <a:pos x="T0" y="T1"/>
                </a:cxn>
                <a:cxn ang="0">
                  <a:pos x="T2" y="T3"/>
                </a:cxn>
                <a:cxn ang="0">
                  <a:pos x="T4" y="T5"/>
                </a:cxn>
                <a:cxn ang="0">
                  <a:pos x="T6" y="T7"/>
                </a:cxn>
                <a:cxn ang="0">
                  <a:pos x="T8" y="T9"/>
                </a:cxn>
              </a:cxnLst>
              <a:rect l="0" t="0" r="r" b="b"/>
              <a:pathLst>
                <a:path w="65" h="61">
                  <a:moveTo>
                    <a:pt x="12" y="61"/>
                  </a:moveTo>
                  <a:lnTo>
                    <a:pt x="65" y="38"/>
                  </a:lnTo>
                  <a:lnTo>
                    <a:pt x="43" y="0"/>
                  </a:lnTo>
                  <a:lnTo>
                    <a:pt x="0" y="19"/>
                  </a:lnTo>
                  <a:lnTo>
                    <a:pt x="12" y="6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3" name="Freeform 334">
              <a:extLst>
                <a:ext uri="{FF2B5EF4-FFF2-40B4-BE49-F238E27FC236}">
                  <a16:creationId xmlns:a16="http://schemas.microsoft.com/office/drawing/2014/main" id="{58754E2C-4CC1-4B14-A455-6E57FE7D39A7}"/>
                </a:ext>
              </a:extLst>
            </p:cNvPr>
            <p:cNvSpPr>
              <a:spLocks/>
            </p:cNvSpPr>
            <p:nvPr/>
          </p:nvSpPr>
          <p:spPr bwMode="auto">
            <a:xfrm>
              <a:off x="5728" y="2912"/>
              <a:ext cx="17" cy="17"/>
            </a:xfrm>
            <a:custGeom>
              <a:avLst/>
              <a:gdLst>
                <a:gd name="T0" fmla="*/ 22 w 68"/>
                <a:gd name="T1" fmla="*/ 67 h 67"/>
                <a:gd name="T2" fmla="*/ 68 w 68"/>
                <a:gd name="T3" fmla="*/ 31 h 67"/>
                <a:gd name="T4" fmla="*/ 36 w 68"/>
                <a:gd name="T5" fmla="*/ 0 h 67"/>
                <a:gd name="T6" fmla="*/ 0 w 68"/>
                <a:gd name="T7" fmla="*/ 29 h 67"/>
                <a:gd name="T8" fmla="*/ 22 w 68"/>
                <a:gd name="T9" fmla="*/ 67 h 67"/>
              </a:gdLst>
              <a:ahLst/>
              <a:cxnLst>
                <a:cxn ang="0">
                  <a:pos x="T0" y="T1"/>
                </a:cxn>
                <a:cxn ang="0">
                  <a:pos x="T2" y="T3"/>
                </a:cxn>
                <a:cxn ang="0">
                  <a:pos x="T4" y="T5"/>
                </a:cxn>
                <a:cxn ang="0">
                  <a:pos x="T6" y="T7"/>
                </a:cxn>
                <a:cxn ang="0">
                  <a:pos x="T8" y="T9"/>
                </a:cxn>
              </a:cxnLst>
              <a:rect l="0" t="0" r="r" b="b"/>
              <a:pathLst>
                <a:path w="68" h="67">
                  <a:moveTo>
                    <a:pt x="22" y="67"/>
                  </a:moveTo>
                  <a:lnTo>
                    <a:pt x="68" y="31"/>
                  </a:lnTo>
                  <a:lnTo>
                    <a:pt x="36" y="0"/>
                  </a:lnTo>
                  <a:lnTo>
                    <a:pt x="0" y="29"/>
                  </a:lnTo>
                  <a:lnTo>
                    <a:pt x="22" y="6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4" name="Freeform 335">
              <a:extLst>
                <a:ext uri="{FF2B5EF4-FFF2-40B4-BE49-F238E27FC236}">
                  <a16:creationId xmlns:a16="http://schemas.microsoft.com/office/drawing/2014/main" id="{E605D0B3-2202-467E-AED3-FB3698D5D939}"/>
                </a:ext>
              </a:extLst>
            </p:cNvPr>
            <p:cNvSpPr>
              <a:spLocks/>
            </p:cNvSpPr>
            <p:nvPr/>
          </p:nvSpPr>
          <p:spPr bwMode="auto">
            <a:xfrm>
              <a:off x="5737" y="2902"/>
              <a:ext cx="16" cy="18"/>
            </a:xfrm>
            <a:custGeom>
              <a:avLst/>
              <a:gdLst>
                <a:gd name="T0" fmla="*/ 32 w 66"/>
                <a:gd name="T1" fmla="*/ 69 h 69"/>
                <a:gd name="T2" fmla="*/ 66 w 66"/>
                <a:gd name="T3" fmla="*/ 22 h 69"/>
                <a:gd name="T4" fmla="*/ 27 w 66"/>
                <a:gd name="T5" fmla="*/ 0 h 69"/>
                <a:gd name="T6" fmla="*/ 0 w 66"/>
                <a:gd name="T7" fmla="*/ 38 h 69"/>
                <a:gd name="T8" fmla="*/ 32 w 66"/>
                <a:gd name="T9" fmla="*/ 69 h 69"/>
              </a:gdLst>
              <a:ahLst/>
              <a:cxnLst>
                <a:cxn ang="0">
                  <a:pos x="T0" y="T1"/>
                </a:cxn>
                <a:cxn ang="0">
                  <a:pos x="T2" y="T3"/>
                </a:cxn>
                <a:cxn ang="0">
                  <a:pos x="T4" y="T5"/>
                </a:cxn>
                <a:cxn ang="0">
                  <a:pos x="T6" y="T7"/>
                </a:cxn>
                <a:cxn ang="0">
                  <a:pos x="T8" y="T9"/>
                </a:cxn>
              </a:cxnLst>
              <a:rect l="0" t="0" r="r" b="b"/>
              <a:pathLst>
                <a:path w="66" h="69">
                  <a:moveTo>
                    <a:pt x="32" y="69"/>
                  </a:moveTo>
                  <a:lnTo>
                    <a:pt x="66" y="22"/>
                  </a:lnTo>
                  <a:lnTo>
                    <a:pt x="27" y="0"/>
                  </a:lnTo>
                  <a:lnTo>
                    <a:pt x="0" y="38"/>
                  </a:lnTo>
                  <a:lnTo>
                    <a:pt x="32" y="69"/>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5" name="Freeform 336">
              <a:extLst>
                <a:ext uri="{FF2B5EF4-FFF2-40B4-BE49-F238E27FC236}">
                  <a16:creationId xmlns:a16="http://schemas.microsoft.com/office/drawing/2014/main" id="{8066A4BC-E42F-4545-A9A4-1EFFDFE595DD}"/>
                </a:ext>
              </a:extLst>
            </p:cNvPr>
            <p:cNvSpPr>
              <a:spLocks/>
            </p:cNvSpPr>
            <p:nvPr/>
          </p:nvSpPr>
          <p:spPr bwMode="auto">
            <a:xfrm>
              <a:off x="5744" y="2892"/>
              <a:ext cx="14" cy="16"/>
            </a:xfrm>
            <a:custGeom>
              <a:avLst/>
              <a:gdLst>
                <a:gd name="T0" fmla="*/ 39 w 60"/>
                <a:gd name="T1" fmla="*/ 64 h 64"/>
                <a:gd name="T2" fmla="*/ 60 w 60"/>
                <a:gd name="T3" fmla="*/ 9 h 64"/>
                <a:gd name="T4" fmla="*/ 16 w 60"/>
                <a:gd name="T5" fmla="*/ 0 h 64"/>
                <a:gd name="T6" fmla="*/ 0 w 60"/>
                <a:gd name="T7" fmla="*/ 42 h 64"/>
                <a:gd name="T8" fmla="*/ 39 w 60"/>
                <a:gd name="T9" fmla="*/ 64 h 64"/>
              </a:gdLst>
              <a:ahLst/>
              <a:cxnLst>
                <a:cxn ang="0">
                  <a:pos x="T0" y="T1"/>
                </a:cxn>
                <a:cxn ang="0">
                  <a:pos x="T2" y="T3"/>
                </a:cxn>
                <a:cxn ang="0">
                  <a:pos x="T4" y="T5"/>
                </a:cxn>
                <a:cxn ang="0">
                  <a:pos x="T6" y="T7"/>
                </a:cxn>
                <a:cxn ang="0">
                  <a:pos x="T8" y="T9"/>
                </a:cxn>
              </a:cxnLst>
              <a:rect l="0" t="0" r="r" b="b"/>
              <a:pathLst>
                <a:path w="60" h="64">
                  <a:moveTo>
                    <a:pt x="39" y="64"/>
                  </a:moveTo>
                  <a:lnTo>
                    <a:pt x="60" y="9"/>
                  </a:lnTo>
                  <a:lnTo>
                    <a:pt x="16" y="0"/>
                  </a:lnTo>
                  <a:lnTo>
                    <a:pt x="0" y="42"/>
                  </a:lnTo>
                  <a:lnTo>
                    <a:pt x="39" y="64"/>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6" name="Freeform 337">
              <a:extLst>
                <a:ext uri="{FF2B5EF4-FFF2-40B4-BE49-F238E27FC236}">
                  <a16:creationId xmlns:a16="http://schemas.microsoft.com/office/drawing/2014/main" id="{A6D5E089-7CC1-466F-9857-0A5993B06B6B}"/>
                </a:ext>
              </a:extLst>
            </p:cNvPr>
            <p:cNvSpPr>
              <a:spLocks/>
            </p:cNvSpPr>
            <p:nvPr/>
          </p:nvSpPr>
          <p:spPr bwMode="auto">
            <a:xfrm>
              <a:off x="5747" y="2880"/>
              <a:ext cx="13" cy="14"/>
            </a:xfrm>
            <a:custGeom>
              <a:avLst/>
              <a:gdLst>
                <a:gd name="T0" fmla="*/ 44 w 50"/>
                <a:gd name="T1" fmla="*/ 57 h 57"/>
                <a:gd name="T2" fmla="*/ 50 w 50"/>
                <a:gd name="T3" fmla="*/ 0 h 57"/>
                <a:gd name="T4" fmla="*/ 5 w 50"/>
                <a:gd name="T5" fmla="*/ 1 h 57"/>
                <a:gd name="T6" fmla="*/ 0 w 50"/>
                <a:gd name="T7" fmla="*/ 48 h 57"/>
                <a:gd name="T8" fmla="*/ 44 w 50"/>
                <a:gd name="T9" fmla="*/ 57 h 57"/>
              </a:gdLst>
              <a:ahLst/>
              <a:cxnLst>
                <a:cxn ang="0">
                  <a:pos x="T0" y="T1"/>
                </a:cxn>
                <a:cxn ang="0">
                  <a:pos x="T2" y="T3"/>
                </a:cxn>
                <a:cxn ang="0">
                  <a:pos x="T4" y="T5"/>
                </a:cxn>
                <a:cxn ang="0">
                  <a:pos x="T6" y="T7"/>
                </a:cxn>
                <a:cxn ang="0">
                  <a:pos x="T8" y="T9"/>
                </a:cxn>
              </a:cxnLst>
              <a:rect l="0" t="0" r="r" b="b"/>
              <a:pathLst>
                <a:path w="50" h="57">
                  <a:moveTo>
                    <a:pt x="44" y="57"/>
                  </a:moveTo>
                  <a:lnTo>
                    <a:pt x="50" y="0"/>
                  </a:lnTo>
                  <a:lnTo>
                    <a:pt x="5" y="1"/>
                  </a:lnTo>
                  <a:lnTo>
                    <a:pt x="0" y="48"/>
                  </a:lnTo>
                  <a:lnTo>
                    <a:pt x="44" y="5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7" name="Freeform 338">
              <a:extLst>
                <a:ext uri="{FF2B5EF4-FFF2-40B4-BE49-F238E27FC236}">
                  <a16:creationId xmlns:a16="http://schemas.microsoft.com/office/drawing/2014/main" id="{02FDE818-48B1-4A02-9E49-4CC15472C5C9}"/>
                </a:ext>
              </a:extLst>
            </p:cNvPr>
            <p:cNvSpPr>
              <a:spLocks/>
            </p:cNvSpPr>
            <p:nvPr/>
          </p:nvSpPr>
          <p:spPr bwMode="auto">
            <a:xfrm>
              <a:off x="5747" y="2865"/>
              <a:ext cx="13" cy="15"/>
            </a:xfrm>
            <a:custGeom>
              <a:avLst/>
              <a:gdLst>
                <a:gd name="T0" fmla="*/ 53 w 53"/>
                <a:gd name="T1" fmla="*/ 57 h 58"/>
                <a:gd name="T2" fmla="*/ 42 w 53"/>
                <a:gd name="T3" fmla="*/ 0 h 58"/>
                <a:gd name="T4" fmla="*/ 0 w 53"/>
                <a:gd name="T5" fmla="*/ 13 h 58"/>
                <a:gd name="T6" fmla="*/ 8 w 53"/>
                <a:gd name="T7" fmla="*/ 58 h 58"/>
                <a:gd name="T8" fmla="*/ 53 w 53"/>
                <a:gd name="T9" fmla="*/ 57 h 58"/>
              </a:gdLst>
              <a:ahLst/>
              <a:cxnLst>
                <a:cxn ang="0">
                  <a:pos x="T0" y="T1"/>
                </a:cxn>
                <a:cxn ang="0">
                  <a:pos x="T2" y="T3"/>
                </a:cxn>
                <a:cxn ang="0">
                  <a:pos x="T4" y="T5"/>
                </a:cxn>
                <a:cxn ang="0">
                  <a:pos x="T6" y="T7"/>
                </a:cxn>
                <a:cxn ang="0">
                  <a:pos x="T8" y="T9"/>
                </a:cxn>
              </a:cxnLst>
              <a:rect l="0" t="0" r="r" b="b"/>
              <a:pathLst>
                <a:path w="53" h="58">
                  <a:moveTo>
                    <a:pt x="53" y="57"/>
                  </a:moveTo>
                  <a:lnTo>
                    <a:pt x="42" y="0"/>
                  </a:lnTo>
                  <a:lnTo>
                    <a:pt x="0" y="13"/>
                  </a:lnTo>
                  <a:lnTo>
                    <a:pt x="8" y="58"/>
                  </a:lnTo>
                  <a:lnTo>
                    <a:pt x="53" y="5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8" name="Freeform 339">
              <a:extLst>
                <a:ext uri="{FF2B5EF4-FFF2-40B4-BE49-F238E27FC236}">
                  <a16:creationId xmlns:a16="http://schemas.microsoft.com/office/drawing/2014/main" id="{20BDD665-F7E7-4B54-A4A5-17D9AC11039E}"/>
                </a:ext>
              </a:extLst>
            </p:cNvPr>
            <p:cNvSpPr>
              <a:spLocks/>
            </p:cNvSpPr>
            <p:nvPr/>
          </p:nvSpPr>
          <p:spPr bwMode="auto">
            <a:xfrm>
              <a:off x="5742" y="2852"/>
              <a:ext cx="15" cy="17"/>
            </a:xfrm>
            <a:custGeom>
              <a:avLst/>
              <a:gdLst>
                <a:gd name="T0" fmla="*/ 61 w 61"/>
                <a:gd name="T1" fmla="*/ 53 h 66"/>
                <a:gd name="T2" fmla="*/ 37 w 61"/>
                <a:gd name="T3" fmla="*/ 0 h 66"/>
                <a:gd name="T4" fmla="*/ 0 w 61"/>
                <a:gd name="T5" fmla="*/ 24 h 66"/>
                <a:gd name="T6" fmla="*/ 19 w 61"/>
                <a:gd name="T7" fmla="*/ 66 h 66"/>
                <a:gd name="T8" fmla="*/ 61 w 61"/>
                <a:gd name="T9" fmla="*/ 53 h 66"/>
              </a:gdLst>
              <a:ahLst/>
              <a:cxnLst>
                <a:cxn ang="0">
                  <a:pos x="T0" y="T1"/>
                </a:cxn>
                <a:cxn ang="0">
                  <a:pos x="T2" y="T3"/>
                </a:cxn>
                <a:cxn ang="0">
                  <a:pos x="T4" y="T5"/>
                </a:cxn>
                <a:cxn ang="0">
                  <a:pos x="T6" y="T7"/>
                </a:cxn>
                <a:cxn ang="0">
                  <a:pos x="T8" y="T9"/>
                </a:cxn>
              </a:cxnLst>
              <a:rect l="0" t="0" r="r" b="b"/>
              <a:pathLst>
                <a:path w="61" h="66">
                  <a:moveTo>
                    <a:pt x="61" y="53"/>
                  </a:moveTo>
                  <a:lnTo>
                    <a:pt x="37" y="0"/>
                  </a:lnTo>
                  <a:lnTo>
                    <a:pt x="0" y="24"/>
                  </a:lnTo>
                  <a:lnTo>
                    <a:pt x="19" y="66"/>
                  </a:lnTo>
                  <a:lnTo>
                    <a:pt x="61" y="5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59" name="Freeform 340">
              <a:extLst>
                <a:ext uri="{FF2B5EF4-FFF2-40B4-BE49-F238E27FC236}">
                  <a16:creationId xmlns:a16="http://schemas.microsoft.com/office/drawing/2014/main" id="{095C3C07-D996-4DB4-BD21-C750560A8175}"/>
                </a:ext>
              </a:extLst>
            </p:cNvPr>
            <p:cNvSpPr>
              <a:spLocks/>
            </p:cNvSpPr>
            <p:nvPr/>
          </p:nvSpPr>
          <p:spPr bwMode="auto">
            <a:xfrm>
              <a:off x="5734" y="2841"/>
              <a:ext cx="17" cy="17"/>
            </a:xfrm>
            <a:custGeom>
              <a:avLst/>
              <a:gdLst>
                <a:gd name="T0" fmla="*/ 67 w 67"/>
                <a:gd name="T1" fmla="*/ 45 h 69"/>
                <a:gd name="T2" fmla="*/ 30 w 67"/>
                <a:gd name="T3" fmla="*/ 0 h 69"/>
                <a:gd name="T4" fmla="*/ 0 w 67"/>
                <a:gd name="T5" fmla="*/ 33 h 69"/>
                <a:gd name="T6" fmla="*/ 30 w 67"/>
                <a:gd name="T7" fmla="*/ 69 h 69"/>
                <a:gd name="T8" fmla="*/ 67 w 67"/>
                <a:gd name="T9" fmla="*/ 45 h 69"/>
              </a:gdLst>
              <a:ahLst/>
              <a:cxnLst>
                <a:cxn ang="0">
                  <a:pos x="T0" y="T1"/>
                </a:cxn>
                <a:cxn ang="0">
                  <a:pos x="T2" y="T3"/>
                </a:cxn>
                <a:cxn ang="0">
                  <a:pos x="T4" y="T5"/>
                </a:cxn>
                <a:cxn ang="0">
                  <a:pos x="T6" y="T7"/>
                </a:cxn>
                <a:cxn ang="0">
                  <a:pos x="T8" y="T9"/>
                </a:cxn>
              </a:cxnLst>
              <a:rect l="0" t="0" r="r" b="b"/>
              <a:pathLst>
                <a:path w="67" h="69">
                  <a:moveTo>
                    <a:pt x="67" y="45"/>
                  </a:moveTo>
                  <a:lnTo>
                    <a:pt x="30" y="0"/>
                  </a:lnTo>
                  <a:lnTo>
                    <a:pt x="0" y="33"/>
                  </a:lnTo>
                  <a:lnTo>
                    <a:pt x="30" y="69"/>
                  </a:lnTo>
                  <a:lnTo>
                    <a:pt x="67" y="4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0" name="Freeform 341">
              <a:extLst>
                <a:ext uri="{FF2B5EF4-FFF2-40B4-BE49-F238E27FC236}">
                  <a16:creationId xmlns:a16="http://schemas.microsoft.com/office/drawing/2014/main" id="{3E9E2CC6-46ED-4F85-83CD-0170CE6A7EF7}"/>
                </a:ext>
              </a:extLst>
            </p:cNvPr>
            <p:cNvSpPr>
              <a:spLocks/>
            </p:cNvSpPr>
            <p:nvPr/>
          </p:nvSpPr>
          <p:spPr bwMode="auto">
            <a:xfrm>
              <a:off x="5725" y="2833"/>
              <a:ext cx="17" cy="16"/>
            </a:xfrm>
            <a:custGeom>
              <a:avLst/>
              <a:gdLst>
                <a:gd name="T0" fmla="*/ 68 w 68"/>
                <a:gd name="T1" fmla="*/ 33 h 66"/>
                <a:gd name="T2" fmla="*/ 21 w 68"/>
                <a:gd name="T3" fmla="*/ 0 h 66"/>
                <a:gd name="T4" fmla="*/ 0 w 68"/>
                <a:gd name="T5" fmla="*/ 40 h 66"/>
                <a:gd name="T6" fmla="*/ 38 w 68"/>
                <a:gd name="T7" fmla="*/ 66 h 66"/>
                <a:gd name="T8" fmla="*/ 68 w 68"/>
                <a:gd name="T9" fmla="*/ 33 h 66"/>
              </a:gdLst>
              <a:ahLst/>
              <a:cxnLst>
                <a:cxn ang="0">
                  <a:pos x="T0" y="T1"/>
                </a:cxn>
                <a:cxn ang="0">
                  <a:pos x="T2" y="T3"/>
                </a:cxn>
                <a:cxn ang="0">
                  <a:pos x="T4" y="T5"/>
                </a:cxn>
                <a:cxn ang="0">
                  <a:pos x="T6" y="T7"/>
                </a:cxn>
                <a:cxn ang="0">
                  <a:pos x="T8" y="T9"/>
                </a:cxn>
              </a:cxnLst>
              <a:rect l="0" t="0" r="r" b="b"/>
              <a:pathLst>
                <a:path w="68" h="66">
                  <a:moveTo>
                    <a:pt x="68" y="33"/>
                  </a:moveTo>
                  <a:lnTo>
                    <a:pt x="21" y="0"/>
                  </a:lnTo>
                  <a:lnTo>
                    <a:pt x="0" y="40"/>
                  </a:lnTo>
                  <a:lnTo>
                    <a:pt x="38" y="66"/>
                  </a:lnTo>
                  <a:lnTo>
                    <a:pt x="68" y="33"/>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1" name="Line 342">
              <a:extLst>
                <a:ext uri="{FF2B5EF4-FFF2-40B4-BE49-F238E27FC236}">
                  <a16:creationId xmlns:a16="http://schemas.microsoft.com/office/drawing/2014/main" id="{6A99A397-ED12-4459-AA1B-5919F7F2D884}"/>
                </a:ext>
              </a:extLst>
            </p:cNvPr>
            <p:cNvSpPr>
              <a:spLocks noChangeShapeType="1"/>
            </p:cNvSpPr>
            <p:nvPr/>
          </p:nvSpPr>
          <p:spPr bwMode="auto">
            <a:xfrm>
              <a:off x="5492" y="2227"/>
              <a:ext cx="0" cy="106"/>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2" name="Line 343">
              <a:extLst>
                <a:ext uri="{FF2B5EF4-FFF2-40B4-BE49-F238E27FC236}">
                  <a16:creationId xmlns:a16="http://schemas.microsoft.com/office/drawing/2014/main" id="{659C2E63-AB16-41B5-B4DE-73B0C5E20487}"/>
                </a:ext>
              </a:extLst>
            </p:cNvPr>
            <p:cNvSpPr>
              <a:spLocks noChangeShapeType="1"/>
            </p:cNvSpPr>
            <p:nvPr/>
          </p:nvSpPr>
          <p:spPr bwMode="auto">
            <a:xfrm>
              <a:off x="5922" y="2169"/>
              <a:ext cx="0" cy="99"/>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3" name="Freeform 344">
              <a:extLst>
                <a:ext uri="{FF2B5EF4-FFF2-40B4-BE49-F238E27FC236}">
                  <a16:creationId xmlns:a16="http://schemas.microsoft.com/office/drawing/2014/main" id="{9739E0A4-A711-4468-98D2-74968FCDF9D3}"/>
                </a:ext>
              </a:extLst>
            </p:cNvPr>
            <p:cNvSpPr>
              <a:spLocks/>
            </p:cNvSpPr>
            <p:nvPr/>
          </p:nvSpPr>
          <p:spPr bwMode="auto">
            <a:xfrm>
              <a:off x="5821" y="1573"/>
              <a:ext cx="56" cy="51"/>
            </a:xfrm>
            <a:custGeom>
              <a:avLst/>
              <a:gdLst>
                <a:gd name="T0" fmla="*/ 225 w 225"/>
                <a:gd name="T1" fmla="*/ 18 h 205"/>
                <a:gd name="T2" fmla="*/ 54 w 225"/>
                <a:gd name="T3" fmla="*/ 189 h 205"/>
                <a:gd name="T4" fmla="*/ 0 w 225"/>
                <a:gd name="T5" fmla="*/ 205 h 205"/>
                <a:gd name="T6" fmla="*/ 206 w 225"/>
                <a:gd name="T7" fmla="*/ 0 h 205"/>
                <a:gd name="T8" fmla="*/ 225 w 225"/>
                <a:gd name="T9" fmla="*/ 18 h 205"/>
              </a:gdLst>
              <a:ahLst/>
              <a:cxnLst>
                <a:cxn ang="0">
                  <a:pos x="T0" y="T1"/>
                </a:cxn>
                <a:cxn ang="0">
                  <a:pos x="T2" y="T3"/>
                </a:cxn>
                <a:cxn ang="0">
                  <a:pos x="T4" y="T5"/>
                </a:cxn>
                <a:cxn ang="0">
                  <a:pos x="T6" y="T7"/>
                </a:cxn>
                <a:cxn ang="0">
                  <a:pos x="T8" y="T9"/>
                </a:cxn>
              </a:cxnLst>
              <a:rect l="0" t="0" r="r" b="b"/>
              <a:pathLst>
                <a:path w="225" h="205">
                  <a:moveTo>
                    <a:pt x="225" y="18"/>
                  </a:moveTo>
                  <a:lnTo>
                    <a:pt x="54" y="189"/>
                  </a:lnTo>
                  <a:lnTo>
                    <a:pt x="0" y="205"/>
                  </a:lnTo>
                  <a:lnTo>
                    <a:pt x="206" y="0"/>
                  </a:lnTo>
                  <a:lnTo>
                    <a:pt x="225" y="18"/>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4" name="Freeform 345">
              <a:extLst>
                <a:ext uri="{FF2B5EF4-FFF2-40B4-BE49-F238E27FC236}">
                  <a16:creationId xmlns:a16="http://schemas.microsoft.com/office/drawing/2014/main" id="{1ED2EECE-B0DB-473C-BF15-799EBB3C3983}"/>
                </a:ext>
              </a:extLst>
            </p:cNvPr>
            <p:cNvSpPr>
              <a:spLocks/>
            </p:cNvSpPr>
            <p:nvPr/>
          </p:nvSpPr>
          <p:spPr bwMode="auto">
            <a:xfrm>
              <a:off x="5821" y="1621"/>
              <a:ext cx="43" cy="9"/>
            </a:xfrm>
            <a:custGeom>
              <a:avLst/>
              <a:gdLst>
                <a:gd name="T0" fmla="*/ 54 w 172"/>
                <a:gd name="T1" fmla="*/ 0 h 40"/>
                <a:gd name="T2" fmla="*/ 172 w 172"/>
                <a:gd name="T3" fmla="*/ 23 h 40"/>
                <a:gd name="T4" fmla="*/ 118 w 172"/>
                <a:gd name="T5" fmla="*/ 40 h 40"/>
                <a:gd name="T6" fmla="*/ 0 w 172"/>
                <a:gd name="T7" fmla="*/ 16 h 40"/>
                <a:gd name="T8" fmla="*/ 54 w 172"/>
                <a:gd name="T9" fmla="*/ 0 h 40"/>
              </a:gdLst>
              <a:ahLst/>
              <a:cxnLst>
                <a:cxn ang="0">
                  <a:pos x="T0" y="T1"/>
                </a:cxn>
                <a:cxn ang="0">
                  <a:pos x="T2" y="T3"/>
                </a:cxn>
                <a:cxn ang="0">
                  <a:pos x="T4" y="T5"/>
                </a:cxn>
                <a:cxn ang="0">
                  <a:pos x="T6" y="T7"/>
                </a:cxn>
                <a:cxn ang="0">
                  <a:pos x="T8" y="T9"/>
                </a:cxn>
              </a:cxnLst>
              <a:rect l="0" t="0" r="r" b="b"/>
              <a:pathLst>
                <a:path w="172" h="40">
                  <a:moveTo>
                    <a:pt x="54" y="0"/>
                  </a:moveTo>
                  <a:lnTo>
                    <a:pt x="172" y="23"/>
                  </a:lnTo>
                  <a:lnTo>
                    <a:pt x="118" y="40"/>
                  </a:lnTo>
                  <a:lnTo>
                    <a:pt x="0" y="16"/>
                  </a:lnTo>
                  <a:lnTo>
                    <a:pt x="54"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5" name="Freeform 346">
              <a:extLst>
                <a:ext uri="{FF2B5EF4-FFF2-40B4-BE49-F238E27FC236}">
                  <a16:creationId xmlns:a16="http://schemas.microsoft.com/office/drawing/2014/main" id="{D3DB21A7-41FA-48B5-83C9-EFCBA44D6C95}"/>
                </a:ext>
              </a:extLst>
            </p:cNvPr>
            <p:cNvSpPr>
              <a:spLocks/>
            </p:cNvSpPr>
            <p:nvPr/>
          </p:nvSpPr>
          <p:spPr bwMode="auto">
            <a:xfrm>
              <a:off x="5796" y="1626"/>
              <a:ext cx="68" cy="58"/>
            </a:xfrm>
            <a:custGeom>
              <a:avLst/>
              <a:gdLst>
                <a:gd name="T0" fmla="*/ 271 w 271"/>
                <a:gd name="T1" fmla="*/ 0 h 233"/>
                <a:gd name="T2" fmla="*/ 64 w 271"/>
                <a:gd name="T3" fmla="*/ 207 h 233"/>
                <a:gd name="T4" fmla="*/ 0 w 271"/>
                <a:gd name="T5" fmla="*/ 233 h 233"/>
                <a:gd name="T6" fmla="*/ 217 w 271"/>
                <a:gd name="T7" fmla="*/ 17 h 233"/>
                <a:gd name="T8" fmla="*/ 271 w 271"/>
                <a:gd name="T9" fmla="*/ 0 h 233"/>
              </a:gdLst>
              <a:ahLst/>
              <a:cxnLst>
                <a:cxn ang="0">
                  <a:pos x="T0" y="T1"/>
                </a:cxn>
                <a:cxn ang="0">
                  <a:pos x="T2" y="T3"/>
                </a:cxn>
                <a:cxn ang="0">
                  <a:pos x="T4" y="T5"/>
                </a:cxn>
                <a:cxn ang="0">
                  <a:pos x="T6" y="T7"/>
                </a:cxn>
                <a:cxn ang="0">
                  <a:pos x="T8" y="T9"/>
                </a:cxn>
              </a:cxnLst>
              <a:rect l="0" t="0" r="r" b="b"/>
              <a:pathLst>
                <a:path w="271" h="233">
                  <a:moveTo>
                    <a:pt x="271" y="0"/>
                  </a:moveTo>
                  <a:lnTo>
                    <a:pt x="64" y="207"/>
                  </a:lnTo>
                  <a:lnTo>
                    <a:pt x="0" y="233"/>
                  </a:lnTo>
                  <a:lnTo>
                    <a:pt x="217" y="17"/>
                  </a:lnTo>
                  <a:lnTo>
                    <a:pt x="271"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6" name="Freeform 347">
              <a:extLst>
                <a:ext uri="{FF2B5EF4-FFF2-40B4-BE49-F238E27FC236}">
                  <a16:creationId xmlns:a16="http://schemas.microsoft.com/office/drawing/2014/main" id="{84DD5660-4614-41DD-80E8-C6389BEB4CC1}"/>
                </a:ext>
              </a:extLst>
            </p:cNvPr>
            <p:cNvSpPr>
              <a:spLocks/>
            </p:cNvSpPr>
            <p:nvPr/>
          </p:nvSpPr>
          <p:spPr bwMode="auto">
            <a:xfrm>
              <a:off x="5796" y="1678"/>
              <a:ext cx="46" cy="6"/>
            </a:xfrm>
            <a:custGeom>
              <a:avLst/>
              <a:gdLst>
                <a:gd name="T0" fmla="*/ 64 w 182"/>
                <a:gd name="T1" fmla="*/ 0 h 26"/>
                <a:gd name="T2" fmla="*/ 182 w 182"/>
                <a:gd name="T3" fmla="*/ 0 h 26"/>
                <a:gd name="T4" fmla="*/ 118 w 182"/>
                <a:gd name="T5" fmla="*/ 26 h 26"/>
                <a:gd name="T6" fmla="*/ 0 w 182"/>
                <a:gd name="T7" fmla="*/ 26 h 26"/>
                <a:gd name="T8" fmla="*/ 64 w 182"/>
                <a:gd name="T9" fmla="*/ 0 h 26"/>
              </a:gdLst>
              <a:ahLst/>
              <a:cxnLst>
                <a:cxn ang="0">
                  <a:pos x="T0" y="T1"/>
                </a:cxn>
                <a:cxn ang="0">
                  <a:pos x="T2" y="T3"/>
                </a:cxn>
                <a:cxn ang="0">
                  <a:pos x="T4" y="T5"/>
                </a:cxn>
                <a:cxn ang="0">
                  <a:pos x="T6" y="T7"/>
                </a:cxn>
                <a:cxn ang="0">
                  <a:pos x="T8" y="T9"/>
                </a:cxn>
              </a:cxnLst>
              <a:rect l="0" t="0" r="r" b="b"/>
              <a:pathLst>
                <a:path w="182" h="26">
                  <a:moveTo>
                    <a:pt x="64" y="0"/>
                  </a:moveTo>
                  <a:lnTo>
                    <a:pt x="182" y="0"/>
                  </a:lnTo>
                  <a:lnTo>
                    <a:pt x="118" y="26"/>
                  </a:lnTo>
                  <a:lnTo>
                    <a:pt x="0" y="26"/>
                  </a:lnTo>
                  <a:lnTo>
                    <a:pt x="64"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7" name="Freeform 348">
              <a:extLst>
                <a:ext uri="{FF2B5EF4-FFF2-40B4-BE49-F238E27FC236}">
                  <a16:creationId xmlns:a16="http://schemas.microsoft.com/office/drawing/2014/main" id="{A855C981-A895-46EC-A333-D65A0CCBD2C0}"/>
                </a:ext>
              </a:extLst>
            </p:cNvPr>
            <p:cNvSpPr>
              <a:spLocks/>
            </p:cNvSpPr>
            <p:nvPr/>
          </p:nvSpPr>
          <p:spPr bwMode="auto">
            <a:xfrm>
              <a:off x="5761" y="1678"/>
              <a:ext cx="81" cy="71"/>
            </a:xfrm>
            <a:custGeom>
              <a:avLst/>
              <a:gdLst>
                <a:gd name="T0" fmla="*/ 324 w 324"/>
                <a:gd name="T1" fmla="*/ 0 h 285"/>
                <a:gd name="T2" fmla="*/ 65 w 324"/>
                <a:gd name="T3" fmla="*/ 258 h 285"/>
                <a:gd name="T4" fmla="*/ 0 w 324"/>
                <a:gd name="T5" fmla="*/ 285 h 285"/>
                <a:gd name="T6" fmla="*/ 260 w 324"/>
                <a:gd name="T7" fmla="*/ 26 h 285"/>
                <a:gd name="T8" fmla="*/ 324 w 324"/>
                <a:gd name="T9" fmla="*/ 0 h 285"/>
              </a:gdLst>
              <a:ahLst/>
              <a:cxnLst>
                <a:cxn ang="0">
                  <a:pos x="T0" y="T1"/>
                </a:cxn>
                <a:cxn ang="0">
                  <a:pos x="T2" y="T3"/>
                </a:cxn>
                <a:cxn ang="0">
                  <a:pos x="T4" y="T5"/>
                </a:cxn>
                <a:cxn ang="0">
                  <a:pos x="T6" y="T7"/>
                </a:cxn>
                <a:cxn ang="0">
                  <a:pos x="T8" y="T9"/>
                </a:cxn>
              </a:cxnLst>
              <a:rect l="0" t="0" r="r" b="b"/>
              <a:pathLst>
                <a:path w="324" h="285">
                  <a:moveTo>
                    <a:pt x="324" y="0"/>
                  </a:moveTo>
                  <a:lnTo>
                    <a:pt x="65" y="258"/>
                  </a:lnTo>
                  <a:lnTo>
                    <a:pt x="0" y="285"/>
                  </a:lnTo>
                  <a:lnTo>
                    <a:pt x="260" y="26"/>
                  </a:lnTo>
                  <a:lnTo>
                    <a:pt x="324"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8" name="Freeform 349">
              <a:extLst>
                <a:ext uri="{FF2B5EF4-FFF2-40B4-BE49-F238E27FC236}">
                  <a16:creationId xmlns:a16="http://schemas.microsoft.com/office/drawing/2014/main" id="{FE37E210-753A-4DD1-9D50-33F1EB8E7CF7}"/>
                </a:ext>
              </a:extLst>
            </p:cNvPr>
            <p:cNvSpPr>
              <a:spLocks/>
            </p:cNvSpPr>
            <p:nvPr/>
          </p:nvSpPr>
          <p:spPr bwMode="auto">
            <a:xfrm>
              <a:off x="5761" y="1742"/>
              <a:ext cx="34" cy="7"/>
            </a:xfrm>
            <a:custGeom>
              <a:avLst/>
              <a:gdLst>
                <a:gd name="T0" fmla="*/ 65 w 135"/>
                <a:gd name="T1" fmla="*/ 0 h 27"/>
                <a:gd name="T2" fmla="*/ 135 w 135"/>
                <a:gd name="T3" fmla="*/ 0 h 27"/>
                <a:gd name="T4" fmla="*/ 71 w 135"/>
                <a:gd name="T5" fmla="*/ 27 h 27"/>
                <a:gd name="T6" fmla="*/ 0 w 135"/>
                <a:gd name="T7" fmla="*/ 27 h 27"/>
                <a:gd name="T8" fmla="*/ 65 w 135"/>
                <a:gd name="T9" fmla="*/ 0 h 27"/>
              </a:gdLst>
              <a:ahLst/>
              <a:cxnLst>
                <a:cxn ang="0">
                  <a:pos x="T0" y="T1"/>
                </a:cxn>
                <a:cxn ang="0">
                  <a:pos x="T2" y="T3"/>
                </a:cxn>
                <a:cxn ang="0">
                  <a:pos x="T4" y="T5"/>
                </a:cxn>
                <a:cxn ang="0">
                  <a:pos x="T6" y="T7"/>
                </a:cxn>
                <a:cxn ang="0">
                  <a:pos x="T8" y="T9"/>
                </a:cxn>
              </a:cxnLst>
              <a:rect l="0" t="0" r="r" b="b"/>
              <a:pathLst>
                <a:path w="135" h="27">
                  <a:moveTo>
                    <a:pt x="65" y="0"/>
                  </a:moveTo>
                  <a:lnTo>
                    <a:pt x="135" y="0"/>
                  </a:lnTo>
                  <a:lnTo>
                    <a:pt x="71" y="27"/>
                  </a:lnTo>
                  <a:lnTo>
                    <a:pt x="0" y="27"/>
                  </a:lnTo>
                  <a:lnTo>
                    <a:pt x="65"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69" name="Freeform 350">
              <a:extLst>
                <a:ext uri="{FF2B5EF4-FFF2-40B4-BE49-F238E27FC236}">
                  <a16:creationId xmlns:a16="http://schemas.microsoft.com/office/drawing/2014/main" id="{EB1578E9-5B61-4064-A7CA-D4B921DB3550}"/>
                </a:ext>
              </a:extLst>
            </p:cNvPr>
            <p:cNvSpPr>
              <a:spLocks/>
            </p:cNvSpPr>
            <p:nvPr/>
          </p:nvSpPr>
          <p:spPr bwMode="auto">
            <a:xfrm>
              <a:off x="5731" y="1742"/>
              <a:ext cx="64" cy="59"/>
            </a:xfrm>
            <a:custGeom>
              <a:avLst/>
              <a:gdLst>
                <a:gd name="T0" fmla="*/ 254 w 254"/>
                <a:gd name="T1" fmla="*/ 0 h 234"/>
                <a:gd name="T2" fmla="*/ 20 w 254"/>
                <a:gd name="T3" fmla="*/ 234 h 234"/>
                <a:gd name="T4" fmla="*/ 0 w 254"/>
                <a:gd name="T5" fmla="*/ 215 h 234"/>
                <a:gd name="T6" fmla="*/ 190 w 254"/>
                <a:gd name="T7" fmla="*/ 27 h 234"/>
                <a:gd name="T8" fmla="*/ 254 w 254"/>
                <a:gd name="T9" fmla="*/ 0 h 234"/>
              </a:gdLst>
              <a:ahLst/>
              <a:cxnLst>
                <a:cxn ang="0">
                  <a:pos x="T0" y="T1"/>
                </a:cxn>
                <a:cxn ang="0">
                  <a:pos x="T2" y="T3"/>
                </a:cxn>
                <a:cxn ang="0">
                  <a:pos x="T4" y="T5"/>
                </a:cxn>
                <a:cxn ang="0">
                  <a:pos x="T6" y="T7"/>
                </a:cxn>
                <a:cxn ang="0">
                  <a:pos x="T8" y="T9"/>
                </a:cxn>
              </a:cxnLst>
              <a:rect l="0" t="0" r="r" b="b"/>
              <a:pathLst>
                <a:path w="254" h="234">
                  <a:moveTo>
                    <a:pt x="254" y="0"/>
                  </a:moveTo>
                  <a:lnTo>
                    <a:pt x="20" y="234"/>
                  </a:lnTo>
                  <a:lnTo>
                    <a:pt x="0" y="215"/>
                  </a:lnTo>
                  <a:lnTo>
                    <a:pt x="190" y="27"/>
                  </a:lnTo>
                  <a:lnTo>
                    <a:pt x="254" y="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0" name="Freeform 351">
              <a:extLst>
                <a:ext uri="{FF2B5EF4-FFF2-40B4-BE49-F238E27FC236}">
                  <a16:creationId xmlns:a16="http://schemas.microsoft.com/office/drawing/2014/main" id="{EAEFACA7-DBAB-465B-B88C-8C6E1C08C2BE}"/>
                </a:ext>
              </a:extLst>
            </p:cNvPr>
            <p:cNvSpPr>
              <a:spLocks/>
            </p:cNvSpPr>
            <p:nvPr/>
          </p:nvSpPr>
          <p:spPr bwMode="auto">
            <a:xfrm>
              <a:off x="5732" y="1731"/>
              <a:ext cx="113" cy="71"/>
            </a:xfrm>
            <a:custGeom>
              <a:avLst/>
              <a:gdLst>
                <a:gd name="T0" fmla="*/ 0 w 453"/>
                <a:gd name="T1" fmla="*/ 260 h 283"/>
                <a:gd name="T2" fmla="*/ 362 w 453"/>
                <a:gd name="T3" fmla="*/ 26 h 283"/>
                <a:gd name="T4" fmla="*/ 453 w 453"/>
                <a:gd name="T5" fmla="*/ 0 h 283"/>
                <a:gd name="T6" fmla="*/ 15 w 453"/>
                <a:gd name="T7" fmla="*/ 283 h 283"/>
                <a:gd name="T8" fmla="*/ 0 w 453"/>
                <a:gd name="T9" fmla="*/ 260 h 283"/>
              </a:gdLst>
              <a:ahLst/>
              <a:cxnLst>
                <a:cxn ang="0">
                  <a:pos x="T0" y="T1"/>
                </a:cxn>
                <a:cxn ang="0">
                  <a:pos x="T2" y="T3"/>
                </a:cxn>
                <a:cxn ang="0">
                  <a:pos x="T4" y="T5"/>
                </a:cxn>
                <a:cxn ang="0">
                  <a:pos x="T6" y="T7"/>
                </a:cxn>
                <a:cxn ang="0">
                  <a:pos x="T8" y="T9"/>
                </a:cxn>
              </a:cxnLst>
              <a:rect l="0" t="0" r="r" b="b"/>
              <a:pathLst>
                <a:path w="453" h="283">
                  <a:moveTo>
                    <a:pt x="0" y="260"/>
                  </a:moveTo>
                  <a:lnTo>
                    <a:pt x="362" y="26"/>
                  </a:lnTo>
                  <a:lnTo>
                    <a:pt x="453" y="0"/>
                  </a:lnTo>
                  <a:lnTo>
                    <a:pt x="15" y="283"/>
                  </a:lnTo>
                  <a:lnTo>
                    <a:pt x="0" y="26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1" name="Freeform 352">
              <a:extLst>
                <a:ext uri="{FF2B5EF4-FFF2-40B4-BE49-F238E27FC236}">
                  <a16:creationId xmlns:a16="http://schemas.microsoft.com/office/drawing/2014/main" id="{B47200BE-65B4-4B84-A75C-B2F1C26EC985}"/>
                </a:ext>
              </a:extLst>
            </p:cNvPr>
            <p:cNvSpPr>
              <a:spLocks/>
            </p:cNvSpPr>
            <p:nvPr/>
          </p:nvSpPr>
          <p:spPr bwMode="auto">
            <a:xfrm>
              <a:off x="5808" y="1731"/>
              <a:ext cx="37" cy="6"/>
            </a:xfrm>
            <a:custGeom>
              <a:avLst/>
              <a:gdLst>
                <a:gd name="T0" fmla="*/ 57 w 148"/>
                <a:gd name="T1" fmla="*/ 26 h 26"/>
                <a:gd name="T2" fmla="*/ 0 w 148"/>
                <a:gd name="T3" fmla="*/ 26 h 26"/>
                <a:gd name="T4" fmla="*/ 64 w 148"/>
                <a:gd name="T5" fmla="*/ 0 h 26"/>
                <a:gd name="T6" fmla="*/ 148 w 148"/>
                <a:gd name="T7" fmla="*/ 0 h 26"/>
                <a:gd name="T8" fmla="*/ 57 w 148"/>
                <a:gd name="T9" fmla="*/ 26 h 26"/>
              </a:gdLst>
              <a:ahLst/>
              <a:cxnLst>
                <a:cxn ang="0">
                  <a:pos x="T0" y="T1"/>
                </a:cxn>
                <a:cxn ang="0">
                  <a:pos x="T2" y="T3"/>
                </a:cxn>
                <a:cxn ang="0">
                  <a:pos x="T4" y="T5"/>
                </a:cxn>
                <a:cxn ang="0">
                  <a:pos x="T6" y="T7"/>
                </a:cxn>
                <a:cxn ang="0">
                  <a:pos x="T8" y="T9"/>
                </a:cxn>
              </a:cxnLst>
              <a:rect l="0" t="0" r="r" b="b"/>
              <a:pathLst>
                <a:path w="148" h="26">
                  <a:moveTo>
                    <a:pt x="57" y="26"/>
                  </a:moveTo>
                  <a:lnTo>
                    <a:pt x="0" y="26"/>
                  </a:lnTo>
                  <a:lnTo>
                    <a:pt x="64" y="0"/>
                  </a:lnTo>
                  <a:lnTo>
                    <a:pt x="148" y="0"/>
                  </a:lnTo>
                  <a:lnTo>
                    <a:pt x="57" y="26"/>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2" name="Freeform 353">
              <a:extLst>
                <a:ext uri="{FF2B5EF4-FFF2-40B4-BE49-F238E27FC236}">
                  <a16:creationId xmlns:a16="http://schemas.microsoft.com/office/drawing/2014/main" id="{89E36548-57F3-4CC0-83FD-51164B4D059E}"/>
                </a:ext>
              </a:extLst>
            </p:cNvPr>
            <p:cNvSpPr>
              <a:spLocks/>
            </p:cNvSpPr>
            <p:nvPr/>
          </p:nvSpPr>
          <p:spPr bwMode="auto">
            <a:xfrm>
              <a:off x="5808" y="1666"/>
              <a:ext cx="81" cy="71"/>
            </a:xfrm>
            <a:custGeom>
              <a:avLst/>
              <a:gdLst>
                <a:gd name="T0" fmla="*/ 0 w 324"/>
                <a:gd name="T1" fmla="*/ 285 h 285"/>
                <a:gd name="T2" fmla="*/ 258 w 324"/>
                <a:gd name="T3" fmla="*/ 27 h 285"/>
                <a:gd name="T4" fmla="*/ 324 w 324"/>
                <a:gd name="T5" fmla="*/ 0 h 285"/>
                <a:gd name="T6" fmla="*/ 64 w 324"/>
                <a:gd name="T7" fmla="*/ 259 h 285"/>
                <a:gd name="T8" fmla="*/ 0 w 324"/>
                <a:gd name="T9" fmla="*/ 285 h 285"/>
              </a:gdLst>
              <a:ahLst/>
              <a:cxnLst>
                <a:cxn ang="0">
                  <a:pos x="T0" y="T1"/>
                </a:cxn>
                <a:cxn ang="0">
                  <a:pos x="T2" y="T3"/>
                </a:cxn>
                <a:cxn ang="0">
                  <a:pos x="T4" y="T5"/>
                </a:cxn>
                <a:cxn ang="0">
                  <a:pos x="T6" y="T7"/>
                </a:cxn>
                <a:cxn ang="0">
                  <a:pos x="T8" y="T9"/>
                </a:cxn>
              </a:cxnLst>
              <a:rect l="0" t="0" r="r" b="b"/>
              <a:pathLst>
                <a:path w="324" h="285">
                  <a:moveTo>
                    <a:pt x="0" y="285"/>
                  </a:moveTo>
                  <a:lnTo>
                    <a:pt x="258" y="27"/>
                  </a:lnTo>
                  <a:lnTo>
                    <a:pt x="324" y="0"/>
                  </a:lnTo>
                  <a:lnTo>
                    <a:pt x="64" y="259"/>
                  </a:lnTo>
                  <a:lnTo>
                    <a:pt x="0" y="285"/>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3" name="Freeform 354">
              <a:extLst>
                <a:ext uri="{FF2B5EF4-FFF2-40B4-BE49-F238E27FC236}">
                  <a16:creationId xmlns:a16="http://schemas.microsoft.com/office/drawing/2014/main" id="{C4E3B08F-AED5-4EE5-8171-12D295AB0075}"/>
                </a:ext>
              </a:extLst>
            </p:cNvPr>
            <p:cNvSpPr>
              <a:spLocks/>
            </p:cNvSpPr>
            <p:nvPr/>
          </p:nvSpPr>
          <p:spPr bwMode="auto">
            <a:xfrm>
              <a:off x="5849" y="1666"/>
              <a:ext cx="40" cy="7"/>
            </a:xfrm>
            <a:custGeom>
              <a:avLst/>
              <a:gdLst>
                <a:gd name="T0" fmla="*/ 94 w 160"/>
                <a:gd name="T1" fmla="*/ 27 h 27"/>
                <a:gd name="T2" fmla="*/ 0 w 160"/>
                <a:gd name="T3" fmla="*/ 27 h 27"/>
                <a:gd name="T4" fmla="*/ 65 w 160"/>
                <a:gd name="T5" fmla="*/ 0 h 27"/>
                <a:gd name="T6" fmla="*/ 160 w 160"/>
                <a:gd name="T7" fmla="*/ 0 h 27"/>
                <a:gd name="T8" fmla="*/ 94 w 160"/>
                <a:gd name="T9" fmla="*/ 27 h 27"/>
              </a:gdLst>
              <a:ahLst/>
              <a:cxnLst>
                <a:cxn ang="0">
                  <a:pos x="T0" y="T1"/>
                </a:cxn>
                <a:cxn ang="0">
                  <a:pos x="T2" y="T3"/>
                </a:cxn>
                <a:cxn ang="0">
                  <a:pos x="T4" y="T5"/>
                </a:cxn>
                <a:cxn ang="0">
                  <a:pos x="T6" y="T7"/>
                </a:cxn>
                <a:cxn ang="0">
                  <a:pos x="T8" y="T9"/>
                </a:cxn>
              </a:cxnLst>
              <a:rect l="0" t="0" r="r" b="b"/>
              <a:pathLst>
                <a:path w="160" h="27">
                  <a:moveTo>
                    <a:pt x="94" y="27"/>
                  </a:moveTo>
                  <a:lnTo>
                    <a:pt x="0" y="27"/>
                  </a:lnTo>
                  <a:lnTo>
                    <a:pt x="65" y="0"/>
                  </a:lnTo>
                  <a:lnTo>
                    <a:pt x="160" y="0"/>
                  </a:lnTo>
                  <a:lnTo>
                    <a:pt x="94" y="27"/>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4" name="Freeform 355">
              <a:extLst>
                <a:ext uri="{FF2B5EF4-FFF2-40B4-BE49-F238E27FC236}">
                  <a16:creationId xmlns:a16="http://schemas.microsoft.com/office/drawing/2014/main" id="{033C748E-B8E4-45FC-A403-F65AEF7BDD6A}"/>
                </a:ext>
              </a:extLst>
            </p:cNvPr>
            <p:cNvSpPr>
              <a:spLocks/>
            </p:cNvSpPr>
            <p:nvPr/>
          </p:nvSpPr>
          <p:spPr bwMode="auto">
            <a:xfrm>
              <a:off x="5849" y="1608"/>
              <a:ext cx="75" cy="65"/>
            </a:xfrm>
            <a:custGeom>
              <a:avLst/>
              <a:gdLst>
                <a:gd name="T0" fmla="*/ 0 w 301"/>
                <a:gd name="T1" fmla="*/ 261 h 261"/>
                <a:gd name="T2" fmla="*/ 236 w 301"/>
                <a:gd name="T3" fmla="*/ 26 h 261"/>
                <a:gd name="T4" fmla="*/ 301 w 301"/>
                <a:gd name="T5" fmla="*/ 0 h 261"/>
                <a:gd name="T6" fmla="*/ 65 w 301"/>
                <a:gd name="T7" fmla="*/ 234 h 261"/>
                <a:gd name="T8" fmla="*/ 0 w 301"/>
                <a:gd name="T9" fmla="*/ 261 h 261"/>
              </a:gdLst>
              <a:ahLst/>
              <a:cxnLst>
                <a:cxn ang="0">
                  <a:pos x="T0" y="T1"/>
                </a:cxn>
                <a:cxn ang="0">
                  <a:pos x="T2" y="T3"/>
                </a:cxn>
                <a:cxn ang="0">
                  <a:pos x="T4" y="T5"/>
                </a:cxn>
                <a:cxn ang="0">
                  <a:pos x="T6" y="T7"/>
                </a:cxn>
                <a:cxn ang="0">
                  <a:pos x="T8" y="T9"/>
                </a:cxn>
              </a:cxnLst>
              <a:rect l="0" t="0" r="r" b="b"/>
              <a:pathLst>
                <a:path w="301" h="261">
                  <a:moveTo>
                    <a:pt x="0" y="261"/>
                  </a:moveTo>
                  <a:lnTo>
                    <a:pt x="236" y="26"/>
                  </a:lnTo>
                  <a:lnTo>
                    <a:pt x="301" y="0"/>
                  </a:lnTo>
                  <a:lnTo>
                    <a:pt x="65" y="234"/>
                  </a:lnTo>
                  <a:lnTo>
                    <a:pt x="0" y="261"/>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5" name="Freeform 356">
              <a:extLst>
                <a:ext uri="{FF2B5EF4-FFF2-40B4-BE49-F238E27FC236}">
                  <a16:creationId xmlns:a16="http://schemas.microsoft.com/office/drawing/2014/main" id="{BF7E5A5C-3FBB-4B51-B5D7-346F2D2EDACA}"/>
                </a:ext>
              </a:extLst>
            </p:cNvPr>
            <p:cNvSpPr>
              <a:spLocks/>
            </p:cNvSpPr>
            <p:nvPr/>
          </p:nvSpPr>
          <p:spPr bwMode="auto">
            <a:xfrm>
              <a:off x="5890" y="1608"/>
              <a:ext cx="34" cy="6"/>
            </a:xfrm>
            <a:custGeom>
              <a:avLst/>
              <a:gdLst>
                <a:gd name="T0" fmla="*/ 71 w 136"/>
                <a:gd name="T1" fmla="*/ 26 h 26"/>
                <a:gd name="T2" fmla="*/ 0 w 136"/>
                <a:gd name="T3" fmla="*/ 26 h 26"/>
                <a:gd name="T4" fmla="*/ 65 w 136"/>
                <a:gd name="T5" fmla="*/ 0 h 26"/>
                <a:gd name="T6" fmla="*/ 136 w 136"/>
                <a:gd name="T7" fmla="*/ 0 h 26"/>
                <a:gd name="T8" fmla="*/ 71 w 136"/>
                <a:gd name="T9" fmla="*/ 26 h 26"/>
              </a:gdLst>
              <a:ahLst/>
              <a:cxnLst>
                <a:cxn ang="0">
                  <a:pos x="T0" y="T1"/>
                </a:cxn>
                <a:cxn ang="0">
                  <a:pos x="T2" y="T3"/>
                </a:cxn>
                <a:cxn ang="0">
                  <a:pos x="T4" y="T5"/>
                </a:cxn>
                <a:cxn ang="0">
                  <a:pos x="T6" y="T7"/>
                </a:cxn>
                <a:cxn ang="0">
                  <a:pos x="T8" y="T9"/>
                </a:cxn>
              </a:cxnLst>
              <a:rect l="0" t="0" r="r" b="b"/>
              <a:pathLst>
                <a:path w="136" h="26">
                  <a:moveTo>
                    <a:pt x="71" y="26"/>
                  </a:moveTo>
                  <a:lnTo>
                    <a:pt x="0" y="26"/>
                  </a:lnTo>
                  <a:lnTo>
                    <a:pt x="65" y="0"/>
                  </a:lnTo>
                  <a:lnTo>
                    <a:pt x="136" y="0"/>
                  </a:lnTo>
                  <a:lnTo>
                    <a:pt x="71" y="26"/>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6" name="Freeform 357">
              <a:extLst>
                <a:ext uri="{FF2B5EF4-FFF2-40B4-BE49-F238E27FC236}">
                  <a16:creationId xmlns:a16="http://schemas.microsoft.com/office/drawing/2014/main" id="{24564A26-F4E1-456A-B7A2-9563B6442FAF}"/>
                </a:ext>
              </a:extLst>
            </p:cNvPr>
            <p:cNvSpPr>
              <a:spLocks/>
            </p:cNvSpPr>
            <p:nvPr/>
          </p:nvSpPr>
          <p:spPr bwMode="auto">
            <a:xfrm>
              <a:off x="5890" y="1579"/>
              <a:ext cx="40" cy="35"/>
            </a:xfrm>
            <a:custGeom>
              <a:avLst/>
              <a:gdLst>
                <a:gd name="T0" fmla="*/ 0 w 160"/>
                <a:gd name="T1" fmla="*/ 140 h 140"/>
                <a:gd name="T2" fmla="*/ 141 w 160"/>
                <a:gd name="T3" fmla="*/ 0 h 140"/>
                <a:gd name="T4" fmla="*/ 160 w 160"/>
                <a:gd name="T5" fmla="*/ 19 h 140"/>
                <a:gd name="T6" fmla="*/ 65 w 160"/>
                <a:gd name="T7" fmla="*/ 114 h 140"/>
                <a:gd name="T8" fmla="*/ 0 w 160"/>
                <a:gd name="T9" fmla="*/ 140 h 140"/>
              </a:gdLst>
              <a:ahLst/>
              <a:cxnLst>
                <a:cxn ang="0">
                  <a:pos x="T0" y="T1"/>
                </a:cxn>
                <a:cxn ang="0">
                  <a:pos x="T2" y="T3"/>
                </a:cxn>
                <a:cxn ang="0">
                  <a:pos x="T4" y="T5"/>
                </a:cxn>
                <a:cxn ang="0">
                  <a:pos x="T6" y="T7"/>
                </a:cxn>
                <a:cxn ang="0">
                  <a:pos x="T8" y="T9"/>
                </a:cxn>
              </a:cxnLst>
              <a:rect l="0" t="0" r="r" b="b"/>
              <a:pathLst>
                <a:path w="160" h="140">
                  <a:moveTo>
                    <a:pt x="0" y="140"/>
                  </a:moveTo>
                  <a:lnTo>
                    <a:pt x="141" y="0"/>
                  </a:lnTo>
                  <a:lnTo>
                    <a:pt x="160" y="19"/>
                  </a:lnTo>
                  <a:lnTo>
                    <a:pt x="65" y="114"/>
                  </a:lnTo>
                  <a:lnTo>
                    <a:pt x="0" y="140"/>
                  </a:lnTo>
                  <a:close/>
                </a:path>
              </a:pathLst>
            </a:cu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7" name="Line 358">
              <a:extLst>
                <a:ext uri="{FF2B5EF4-FFF2-40B4-BE49-F238E27FC236}">
                  <a16:creationId xmlns:a16="http://schemas.microsoft.com/office/drawing/2014/main" id="{A3D6D642-5EF4-4211-817C-A8BE1197F2BC}"/>
                </a:ext>
              </a:extLst>
            </p:cNvPr>
            <p:cNvSpPr>
              <a:spLocks noChangeShapeType="1"/>
            </p:cNvSpPr>
            <p:nvPr/>
          </p:nvSpPr>
          <p:spPr bwMode="auto">
            <a:xfrm>
              <a:off x="6205" y="2474"/>
              <a:ext cx="0" cy="10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528478" name="Line 359">
              <a:extLst>
                <a:ext uri="{FF2B5EF4-FFF2-40B4-BE49-F238E27FC236}">
                  <a16:creationId xmlns:a16="http://schemas.microsoft.com/office/drawing/2014/main" id="{1181B25E-A381-47DE-A9B9-9F34793D1D74}"/>
                </a:ext>
              </a:extLst>
            </p:cNvPr>
            <p:cNvSpPr>
              <a:spLocks noChangeShapeType="1"/>
            </p:cNvSpPr>
            <p:nvPr/>
          </p:nvSpPr>
          <p:spPr bwMode="auto">
            <a:xfrm>
              <a:off x="6346" y="2850"/>
              <a:ext cx="0" cy="100"/>
            </a:xfrm>
            <a:prstGeom prst="line">
              <a:avLst/>
            </a:prstGeom>
            <a:ln>
              <a:noFill/>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grpSp>
      <p:pic>
        <p:nvPicPr>
          <p:cNvPr id="49155" name="Picture 2">
            <a:extLst>
              <a:ext uri="{FF2B5EF4-FFF2-40B4-BE49-F238E27FC236}">
                <a16:creationId xmlns:a16="http://schemas.microsoft.com/office/drawing/2014/main" id="{260B5C72-623E-4759-AFEE-BEB117048825}"/>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119313" y="2479675"/>
            <a:ext cx="8001000" cy="3590925"/>
          </a:xfrm>
          <a:prstGeom prst="rect">
            <a:avLst/>
          </a:prstGeom>
          <a:noFill/>
          <a:ln>
            <a:noFill/>
          </a:ln>
          <a:effectLst/>
        </p:spPr>
      </p:pic>
      <p:sp>
        <p:nvSpPr>
          <p:cNvPr id="528387" name="Text Box 3">
            <a:extLst>
              <a:ext uri="{FF2B5EF4-FFF2-40B4-BE49-F238E27FC236}">
                <a16:creationId xmlns:a16="http://schemas.microsoft.com/office/drawing/2014/main" id="{06A7B860-825A-4CAB-8A57-99F7679E4AF8}"/>
              </a:ext>
            </a:extLst>
          </p:cNvPr>
          <p:cNvSpPr txBox="1">
            <a:spLocks noChangeArrowheads="1"/>
          </p:cNvSpPr>
          <p:nvPr/>
        </p:nvSpPr>
        <p:spPr bwMode="auto">
          <a:xfrm>
            <a:off x="8351838" y="3881438"/>
            <a:ext cx="838200" cy="336550"/>
          </a:xfrm>
          <a:prstGeom prst="rect">
            <a:avLst/>
          </a:prstGeom>
          <a:noFill/>
          <a:ln>
            <a:noFill/>
          </a:ln>
          <a:effectLst/>
        </p:spPr>
        <p:txBody>
          <a:bodyPr>
            <a:spAutoFit/>
          </a:bodyPr>
          <a:lstStyle/>
          <a:p>
            <a:pPr>
              <a:spcBef>
                <a:spcPct val="50000"/>
              </a:spcBef>
              <a:defRPr/>
            </a:pPr>
            <a:r>
              <a:rPr lang="en-US" altLang="en-US" sz="1600" b="1">
                <a:solidFill>
                  <a:srgbClr val="FF0000"/>
                </a:solidFill>
              </a:rPr>
              <a:t>ATU</a:t>
            </a:r>
            <a:endParaRPr lang="en-US" altLang="en-US" sz="1600" b="1">
              <a:solidFill>
                <a:srgbClr val="FF0000"/>
              </a:solidFill>
              <a:effectLst>
                <a:outerShdw blurRad="38100" dist="38100" dir="2700000" algn="tl">
                  <a:srgbClr val="C0C0C0"/>
                </a:outerShdw>
              </a:effectLst>
            </a:endParaRPr>
          </a:p>
        </p:txBody>
      </p:sp>
      <p:sp>
        <p:nvSpPr>
          <p:cNvPr id="528388" name="Text Box 4">
            <a:extLst>
              <a:ext uri="{FF2B5EF4-FFF2-40B4-BE49-F238E27FC236}">
                <a16:creationId xmlns:a16="http://schemas.microsoft.com/office/drawing/2014/main" id="{138A5256-DB9A-40C0-9921-BA7BF22F262B}"/>
              </a:ext>
            </a:extLst>
          </p:cNvPr>
          <p:cNvSpPr txBox="1">
            <a:spLocks noChangeArrowheads="1"/>
          </p:cNvSpPr>
          <p:nvPr/>
        </p:nvSpPr>
        <p:spPr bwMode="auto">
          <a:xfrm>
            <a:off x="6234113" y="4259263"/>
            <a:ext cx="2027237" cy="366712"/>
          </a:xfrm>
          <a:prstGeom prst="rect">
            <a:avLst/>
          </a:prstGeom>
          <a:noFill/>
          <a:ln>
            <a:noFill/>
          </a:ln>
          <a:effectLst/>
        </p:spPr>
        <p:txBody>
          <a:bodyPr>
            <a:spAutoFit/>
          </a:bodyPr>
          <a:lstStyle/>
          <a:p>
            <a:pPr algn="ctr">
              <a:spcBef>
                <a:spcPct val="50000"/>
              </a:spcBef>
              <a:defRPr/>
            </a:pPr>
            <a:r>
              <a:rPr lang="en-US" altLang="en-US" b="1">
                <a:solidFill>
                  <a:srgbClr val="FF0000"/>
                </a:solidFill>
              </a:rPr>
              <a:t>Coax</a:t>
            </a:r>
            <a:endParaRPr lang="en-US" altLang="en-US" b="1">
              <a:solidFill>
                <a:srgbClr val="FF0000"/>
              </a:solidFill>
              <a:effectLst>
                <a:outerShdw blurRad="38100" dist="38100" dir="2700000" algn="tl">
                  <a:srgbClr val="C0C0C0"/>
                </a:outerShdw>
              </a:effectLst>
            </a:endParaRPr>
          </a:p>
        </p:txBody>
      </p:sp>
      <p:sp>
        <p:nvSpPr>
          <p:cNvPr id="49158" name="Text Box 5">
            <a:extLst>
              <a:ext uri="{FF2B5EF4-FFF2-40B4-BE49-F238E27FC236}">
                <a16:creationId xmlns:a16="http://schemas.microsoft.com/office/drawing/2014/main" id="{E834EFCE-DEFF-4439-AC58-C203976426DC}"/>
              </a:ext>
            </a:extLst>
          </p:cNvPr>
          <p:cNvSpPr txBox="1">
            <a:spLocks noChangeArrowheads="1"/>
          </p:cNvSpPr>
          <p:nvPr/>
        </p:nvSpPr>
        <p:spPr bwMode="auto">
          <a:xfrm>
            <a:off x="864650" y="1196976"/>
            <a:ext cx="66167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2400" baseline="0" dirty="0">
                <a:solidFill>
                  <a:schemeClr val="accent2"/>
                </a:solidFill>
              </a:rPr>
              <a:t>Try to have AC, coax, and reference ground enter the building in close proximity</a:t>
            </a:r>
          </a:p>
          <a:p>
            <a:pPr>
              <a:spcBef>
                <a:spcPct val="50000"/>
              </a:spcBef>
              <a:buFontTx/>
              <a:buChar char="•"/>
            </a:pPr>
            <a:r>
              <a:rPr lang="en-US" altLang="en-US" sz="2400" baseline="0" dirty="0">
                <a:solidFill>
                  <a:schemeClr val="accent2"/>
                </a:solidFill>
              </a:rPr>
              <a:t>Keep ground straps short</a:t>
            </a:r>
          </a:p>
        </p:txBody>
      </p:sp>
      <p:sp>
        <p:nvSpPr>
          <p:cNvPr id="49159" name="Rectangle 6">
            <a:extLst>
              <a:ext uri="{FF2B5EF4-FFF2-40B4-BE49-F238E27FC236}">
                <a16:creationId xmlns:a16="http://schemas.microsoft.com/office/drawing/2014/main" id="{A10DAAB2-7CAD-42C0-AD00-3470F1E991B1}"/>
              </a:ext>
            </a:extLst>
          </p:cNvPr>
          <p:cNvSpPr>
            <a:spLocks noGrp="1" noChangeArrowheads="1"/>
          </p:cNvSpPr>
          <p:nvPr>
            <p:ph type="title"/>
          </p:nvPr>
        </p:nvSpPr>
        <p:spPr bwMode="auto">
          <a:xfrm>
            <a:off x="3817144" y="164311"/>
            <a:ext cx="4732338" cy="7064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00" tIns="90000" rIns="0" bIns="0" numCol="1" anchor="ctr" anchorCtr="0" compatLnSpc="1">
            <a:prstTxWarp prst="textNoShape">
              <a:avLst/>
            </a:prstTxWarp>
            <a:spAutoFit/>
          </a:bodyPr>
          <a:lstStyle/>
          <a:p>
            <a:pPr eaLnBrk="1" hangingPunct="1"/>
            <a:r>
              <a:rPr lang="en-US" altLang="en-US" sz="4000" dirty="0">
                <a:solidFill>
                  <a:srgbClr val="000066"/>
                </a:solidFill>
              </a:rPr>
              <a:t>Typical Site</a:t>
            </a:r>
          </a:p>
        </p:txBody>
      </p:sp>
      <p:sp>
        <p:nvSpPr>
          <p:cNvPr id="49160" name="AutoShape 7">
            <a:extLst>
              <a:ext uri="{FF2B5EF4-FFF2-40B4-BE49-F238E27FC236}">
                <a16:creationId xmlns:a16="http://schemas.microsoft.com/office/drawing/2014/main" id="{FBD794B7-DAE2-4FE6-971A-8898F3A86189}"/>
              </a:ext>
            </a:extLst>
          </p:cNvPr>
          <p:cNvSpPr>
            <a:spLocks noChangeArrowheads="1"/>
          </p:cNvSpPr>
          <p:nvPr/>
        </p:nvSpPr>
        <p:spPr bwMode="auto">
          <a:xfrm>
            <a:off x="6181724" y="5488662"/>
            <a:ext cx="2443163" cy="919401"/>
          </a:xfrm>
          <a:prstGeom prst="roundRect">
            <a:avLst>
              <a:gd name="adj" fmla="val 16667"/>
            </a:avLst>
          </a:prstGeom>
          <a:solidFill>
            <a:srgbClr val="C0C0C0"/>
          </a:solidFill>
          <a:ln w="19050" algn="ctr">
            <a:solidFill>
              <a:schemeClr val="tx1"/>
            </a:solidFill>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wrap="square" lIns="45720" r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100000"/>
              </a:spcBef>
              <a:spcAft>
                <a:spcPct val="100000"/>
              </a:spcAft>
            </a:pPr>
            <a:r>
              <a:rPr lang="en-US" altLang="en-US" sz="2400" baseline="0" dirty="0">
                <a:solidFill>
                  <a:schemeClr val="accent2"/>
                </a:solidFill>
              </a:rPr>
              <a:t>Reference Ground Points</a:t>
            </a:r>
          </a:p>
        </p:txBody>
      </p:sp>
      <p:cxnSp>
        <p:nvCxnSpPr>
          <p:cNvPr id="49161" name="AutoShape 8">
            <a:extLst>
              <a:ext uri="{FF2B5EF4-FFF2-40B4-BE49-F238E27FC236}">
                <a16:creationId xmlns:a16="http://schemas.microsoft.com/office/drawing/2014/main" id="{F2414DAE-9D00-4907-A9FC-FE032DE26509}"/>
              </a:ext>
            </a:extLst>
          </p:cNvPr>
          <p:cNvCxnSpPr>
            <a:cxnSpLocks noChangeShapeType="1"/>
            <a:stCxn id="49160" idx="0"/>
          </p:cNvCxnSpPr>
          <p:nvPr/>
        </p:nvCxnSpPr>
        <p:spPr bwMode="auto">
          <a:xfrm flipV="1">
            <a:off x="7403306" y="4338640"/>
            <a:ext cx="1616869" cy="1150022"/>
          </a:xfrm>
          <a:prstGeom prst="straightConnector1">
            <a:avLst/>
          </a:prstGeom>
          <a:noFill/>
          <a:ln w="57150" cap="rnd">
            <a:solidFill>
              <a:srgbClr val="3366FF"/>
            </a:solidFill>
            <a:prstDash val="sysDot"/>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2" name="AutoShape 9">
            <a:extLst>
              <a:ext uri="{FF2B5EF4-FFF2-40B4-BE49-F238E27FC236}">
                <a16:creationId xmlns:a16="http://schemas.microsoft.com/office/drawing/2014/main" id="{2887CAC8-6463-4DDE-B6FF-A2B8BECC9B75}"/>
              </a:ext>
            </a:extLst>
          </p:cNvPr>
          <p:cNvCxnSpPr>
            <a:cxnSpLocks noChangeShapeType="1"/>
            <a:stCxn id="49160" idx="0"/>
          </p:cNvCxnSpPr>
          <p:nvPr/>
        </p:nvCxnSpPr>
        <p:spPr bwMode="auto">
          <a:xfrm flipH="1" flipV="1">
            <a:off x="6076952" y="4656140"/>
            <a:ext cx="1326354" cy="832522"/>
          </a:xfrm>
          <a:prstGeom prst="straightConnector1">
            <a:avLst/>
          </a:prstGeom>
          <a:noFill/>
          <a:ln w="57150" cap="rnd">
            <a:solidFill>
              <a:srgbClr val="3366FF"/>
            </a:solidFill>
            <a:prstDash val="sysDot"/>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3" name="AutoShape 10">
            <a:extLst>
              <a:ext uri="{FF2B5EF4-FFF2-40B4-BE49-F238E27FC236}">
                <a16:creationId xmlns:a16="http://schemas.microsoft.com/office/drawing/2014/main" id="{D5DEA38C-54F3-4CFE-9C05-59547967FAAB}"/>
              </a:ext>
            </a:extLst>
          </p:cNvPr>
          <p:cNvSpPr>
            <a:spLocks noChangeArrowheads="1"/>
          </p:cNvSpPr>
          <p:nvPr/>
        </p:nvSpPr>
        <p:spPr bwMode="auto">
          <a:xfrm>
            <a:off x="2204244" y="4920283"/>
            <a:ext cx="1827213" cy="1191816"/>
          </a:xfrm>
          <a:prstGeom prst="roundRect">
            <a:avLst>
              <a:gd name="adj" fmla="val 16667"/>
            </a:avLst>
          </a:prstGeom>
          <a:solidFill>
            <a:srgbClr val="C0C0C0"/>
          </a:solidFill>
          <a:ln w="19050" algn="ctr">
            <a:solidFill>
              <a:schemeClr val="tx1"/>
            </a:solidFill>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lIns="45720" r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0"/>
              </a:spcBef>
              <a:spcAft>
                <a:spcPct val="100000"/>
              </a:spcAft>
            </a:pPr>
            <a:r>
              <a:rPr lang="en-US" altLang="en-US" sz="3200" baseline="0" dirty="0">
                <a:solidFill>
                  <a:schemeClr val="accent2"/>
                </a:solidFill>
              </a:rPr>
              <a:t>AC Line Supply</a:t>
            </a:r>
          </a:p>
        </p:txBody>
      </p:sp>
      <p:sp>
        <p:nvSpPr>
          <p:cNvPr id="49164" name="AutoShape 11">
            <a:extLst>
              <a:ext uri="{FF2B5EF4-FFF2-40B4-BE49-F238E27FC236}">
                <a16:creationId xmlns:a16="http://schemas.microsoft.com/office/drawing/2014/main" id="{642EA8AD-F2E3-499F-BD42-7ECFD8731CB2}"/>
              </a:ext>
            </a:extLst>
          </p:cNvPr>
          <p:cNvSpPr>
            <a:spLocks noChangeArrowheads="1"/>
          </p:cNvSpPr>
          <p:nvPr/>
        </p:nvSpPr>
        <p:spPr bwMode="auto">
          <a:xfrm>
            <a:off x="4433744" y="2754313"/>
            <a:ext cx="2274888" cy="1191816"/>
          </a:xfrm>
          <a:prstGeom prst="roundRect">
            <a:avLst>
              <a:gd name="adj" fmla="val 16667"/>
            </a:avLst>
          </a:prstGeom>
          <a:solidFill>
            <a:srgbClr val="C0C0C0"/>
          </a:solidFill>
          <a:ln w="19050" algn="ctr">
            <a:solidFill>
              <a:schemeClr val="tx1"/>
            </a:solidFill>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lIns="45720" r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0"/>
              </a:spcBef>
              <a:spcAft>
                <a:spcPct val="100000"/>
              </a:spcAft>
            </a:pPr>
            <a:r>
              <a:rPr lang="en-US" altLang="en-US" sz="3200" baseline="0" dirty="0">
                <a:solidFill>
                  <a:schemeClr val="accent2"/>
                </a:solidFill>
              </a:rPr>
              <a:t>Transmitter Building</a:t>
            </a:r>
          </a:p>
        </p:txBody>
      </p:sp>
      <p:sp>
        <p:nvSpPr>
          <p:cNvPr id="49165" name="AutoShape 12">
            <a:extLst>
              <a:ext uri="{FF2B5EF4-FFF2-40B4-BE49-F238E27FC236}">
                <a16:creationId xmlns:a16="http://schemas.microsoft.com/office/drawing/2014/main" id="{A3053475-0BA0-432F-8C22-9C28AA7AD30C}"/>
              </a:ext>
            </a:extLst>
          </p:cNvPr>
          <p:cNvSpPr>
            <a:spLocks noChangeArrowheads="1"/>
          </p:cNvSpPr>
          <p:nvPr/>
        </p:nvSpPr>
        <p:spPr bwMode="auto">
          <a:xfrm>
            <a:off x="7291348" y="2453838"/>
            <a:ext cx="1765340" cy="646986"/>
          </a:xfrm>
          <a:prstGeom prst="roundRect">
            <a:avLst>
              <a:gd name="adj" fmla="val 16667"/>
            </a:avLst>
          </a:prstGeom>
          <a:solidFill>
            <a:srgbClr val="C0C0C0"/>
          </a:solidFill>
          <a:ln w="19050" algn="ctr">
            <a:solidFill>
              <a:schemeClr val="tx1"/>
            </a:solidFill>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wrap="square" lIns="45720" r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0"/>
              </a:spcBef>
              <a:spcAft>
                <a:spcPct val="100000"/>
              </a:spcAft>
            </a:pPr>
            <a:r>
              <a:rPr lang="en-US" altLang="en-US" sz="3200" baseline="0" dirty="0">
                <a:solidFill>
                  <a:schemeClr val="accent2"/>
                </a:solidFill>
              </a:rPr>
              <a:t>Antenna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9A480B6-C31B-31E4-0A0B-3CF544FA6451}"/>
              </a:ext>
            </a:extLst>
          </p:cNvPr>
          <p:cNvSpPr>
            <a:spLocks noGrp="1" noChangeArrowheads="1"/>
          </p:cNvSpPr>
          <p:nvPr>
            <p:ph type="title"/>
          </p:nvPr>
        </p:nvSpPr>
        <p:spPr bwMode="auto">
          <a:xfrm>
            <a:off x="2233613" y="371475"/>
            <a:ext cx="7772400" cy="7461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rgbClr val="000066"/>
                </a:solidFill>
              </a:rPr>
              <a:t>Typical Site</a:t>
            </a:r>
          </a:p>
        </p:txBody>
      </p:sp>
      <p:pic>
        <p:nvPicPr>
          <p:cNvPr id="63491" name="Picture 4" descr="typical site">
            <a:extLst>
              <a:ext uri="{FF2B5EF4-FFF2-40B4-BE49-F238E27FC236}">
                <a16:creationId xmlns:a16="http://schemas.microsoft.com/office/drawing/2014/main" id="{077084C9-EE1F-CCFE-EDED-9985C15E9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384300"/>
            <a:ext cx="8097837"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8951E2B-A6A7-267F-D052-7B58C7217DA1}"/>
              </a:ext>
            </a:extLst>
          </p:cNvPr>
          <p:cNvSpPr>
            <a:spLocks noGrp="1" noChangeArrowheads="1"/>
          </p:cNvSpPr>
          <p:nvPr>
            <p:ph type="title"/>
          </p:nvPr>
        </p:nvSpPr>
        <p:spPr bwMode="auto">
          <a:xfrm>
            <a:off x="2366963" y="417513"/>
            <a:ext cx="7772400" cy="6381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rgbClr val="000066"/>
                </a:solidFill>
              </a:rPr>
              <a:t>Installation of Surge Protector</a:t>
            </a:r>
          </a:p>
        </p:txBody>
      </p:sp>
      <p:pic>
        <p:nvPicPr>
          <p:cNvPr id="64515" name="Picture 4" descr="surgeprot">
            <a:extLst>
              <a:ext uri="{FF2B5EF4-FFF2-40B4-BE49-F238E27FC236}">
                <a16:creationId xmlns:a16="http://schemas.microsoft.com/office/drawing/2014/main" id="{8ACC1870-14C2-B65A-8A51-8B211311D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590675"/>
            <a:ext cx="80105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B11035F-10E1-45E5-B6C6-D9749E41A1F8}"/>
              </a:ext>
            </a:extLst>
          </p:cNvPr>
          <p:cNvSpPr>
            <a:spLocks noGrp="1" noChangeArrowheads="1"/>
          </p:cNvSpPr>
          <p:nvPr>
            <p:ph type="title"/>
          </p:nvPr>
        </p:nvSpPr>
        <p:spPr bwMode="auto">
          <a:xfrm>
            <a:off x="3800475" y="165511"/>
            <a:ext cx="4591050" cy="7064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00" tIns="90000" rIns="0" bIns="0" numCol="1" anchor="ctr" anchorCtr="0" compatLnSpc="1">
            <a:prstTxWarp prst="textNoShape">
              <a:avLst/>
            </a:prstTxWarp>
            <a:spAutoFit/>
          </a:bodyPr>
          <a:lstStyle/>
          <a:p>
            <a:pPr eaLnBrk="1" hangingPunct="1"/>
            <a:r>
              <a:rPr lang="en-US" altLang="en-US" sz="4000" dirty="0">
                <a:solidFill>
                  <a:srgbClr val="000066"/>
                </a:solidFill>
              </a:rPr>
              <a:t>Improving Layout</a:t>
            </a:r>
          </a:p>
        </p:txBody>
      </p:sp>
      <p:pic>
        <p:nvPicPr>
          <p:cNvPr id="3" name="Picture 2">
            <a:extLst>
              <a:ext uri="{FF2B5EF4-FFF2-40B4-BE49-F238E27FC236}">
                <a16:creationId xmlns:a16="http://schemas.microsoft.com/office/drawing/2014/main" id="{66F9610B-CF03-4BD0-A529-AF836D07304D}"/>
              </a:ext>
            </a:extLst>
          </p:cNvPr>
          <p:cNvPicPr>
            <a:picLocks noChangeAspect="1"/>
          </p:cNvPicPr>
          <p:nvPr/>
        </p:nvPicPr>
        <p:blipFill>
          <a:blip r:embed="rId3"/>
          <a:stretch>
            <a:fillRect/>
          </a:stretch>
        </p:blipFill>
        <p:spPr>
          <a:xfrm>
            <a:off x="1997979" y="871943"/>
            <a:ext cx="8196042" cy="5929822"/>
          </a:xfrm>
          <a:prstGeom prst="rect">
            <a:avLst/>
          </a:prstGeom>
        </p:spPr>
      </p:pic>
    </p:spTree>
    <p:extLst>
      <p:ext uri="{BB962C8B-B14F-4D97-AF65-F5344CB8AC3E}">
        <p14:creationId xmlns:p14="http://schemas.microsoft.com/office/powerpoint/2010/main" val="13857874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E5D3-5D51-4326-9F7B-3232CE1B9838}"/>
              </a:ext>
            </a:extLst>
          </p:cNvPr>
          <p:cNvSpPr>
            <a:spLocks noGrp="1"/>
          </p:cNvSpPr>
          <p:nvPr>
            <p:ph type="title"/>
          </p:nvPr>
        </p:nvSpPr>
        <p:spPr/>
        <p:txBody>
          <a:bodyPr/>
          <a:lstStyle/>
          <a:p>
            <a:r>
              <a:rPr lang="en-CA" dirty="0"/>
              <a:t>Ideas for things to discuss</a:t>
            </a:r>
          </a:p>
        </p:txBody>
      </p:sp>
      <p:sp>
        <p:nvSpPr>
          <p:cNvPr id="3" name="Content Placeholder 2">
            <a:extLst>
              <a:ext uri="{FF2B5EF4-FFF2-40B4-BE49-F238E27FC236}">
                <a16:creationId xmlns:a16="http://schemas.microsoft.com/office/drawing/2014/main" id="{8A59297E-ECE3-405C-A3DD-2F4AECD03FA6}"/>
              </a:ext>
            </a:extLst>
          </p:cNvPr>
          <p:cNvSpPr>
            <a:spLocks noGrp="1"/>
          </p:cNvSpPr>
          <p:nvPr>
            <p:ph idx="1"/>
          </p:nvPr>
        </p:nvSpPr>
        <p:spPr>
          <a:xfrm>
            <a:off x="609600" y="1433953"/>
            <a:ext cx="3924693" cy="4525963"/>
          </a:xfrm>
        </p:spPr>
        <p:txBody>
          <a:bodyPr/>
          <a:lstStyle/>
          <a:p>
            <a:r>
              <a:rPr lang="en-CA" b="1" dirty="0"/>
              <a:t>Grounding</a:t>
            </a:r>
          </a:p>
          <a:p>
            <a:pPr lvl="1"/>
            <a:r>
              <a:rPr lang="en-CA" dirty="0"/>
              <a:t>Short and straight</a:t>
            </a:r>
          </a:p>
          <a:p>
            <a:pPr lvl="1"/>
            <a:r>
              <a:rPr lang="en-CA" dirty="0"/>
              <a:t>How much is too much?</a:t>
            </a:r>
          </a:p>
          <a:p>
            <a:pPr lvl="1"/>
            <a:endParaRPr lang="en-CA" dirty="0"/>
          </a:p>
          <a:p>
            <a:r>
              <a:rPr lang="en-CA" b="1" dirty="0"/>
              <a:t>New Sites</a:t>
            </a:r>
          </a:p>
          <a:p>
            <a:pPr lvl="1"/>
            <a:r>
              <a:rPr lang="en-CA" dirty="0"/>
              <a:t>Planning ahead</a:t>
            </a:r>
          </a:p>
          <a:p>
            <a:pPr lvl="1"/>
            <a:r>
              <a:rPr lang="en-CA" dirty="0"/>
              <a:t>Staying flexible</a:t>
            </a:r>
          </a:p>
          <a:p>
            <a:pPr lvl="1"/>
            <a:endParaRPr lang="en-CA" dirty="0"/>
          </a:p>
        </p:txBody>
      </p:sp>
      <p:sp>
        <p:nvSpPr>
          <p:cNvPr id="4" name="Content Placeholder 2">
            <a:extLst>
              <a:ext uri="{FF2B5EF4-FFF2-40B4-BE49-F238E27FC236}">
                <a16:creationId xmlns:a16="http://schemas.microsoft.com/office/drawing/2014/main" id="{9CFF037C-8674-4FFF-BE52-44BB49D2AB71}"/>
              </a:ext>
            </a:extLst>
          </p:cNvPr>
          <p:cNvSpPr txBox="1">
            <a:spLocks/>
          </p:cNvSpPr>
          <p:nvPr/>
        </p:nvSpPr>
        <p:spPr>
          <a:xfrm>
            <a:off x="7418895" y="1433953"/>
            <a:ext cx="4468305" cy="4525963"/>
          </a:xfrm>
          <a:prstGeom prst="rect">
            <a:avLst/>
          </a:prstGeom>
        </p:spPr>
        <p:txBody>
          <a:bodyPr/>
          <a:lstStyle>
            <a:lvl1pPr marL="342900" indent="-342900" algn="l" rtl="0" eaLnBrk="0" fontAlgn="base" hangingPunct="0">
              <a:spcBef>
                <a:spcPct val="20000"/>
              </a:spcBef>
              <a:spcAft>
                <a:spcPct val="0"/>
              </a:spcAft>
              <a:buChar char="•"/>
              <a:defRPr sz="3200">
                <a:solidFill>
                  <a:srgbClr val="032A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rgbClr val="032A5B"/>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rgbClr val="032A5B"/>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rgbClr val="032A5B"/>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rgbClr val="032A5B"/>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CA" b="1" kern="0" baseline="0" dirty="0"/>
              <a:t>Ferrites</a:t>
            </a:r>
          </a:p>
          <a:p>
            <a:pPr lvl="1"/>
            <a:r>
              <a:rPr lang="en-CA" kern="0" baseline="0" dirty="0"/>
              <a:t>Why Jeff loves them</a:t>
            </a:r>
          </a:p>
          <a:p>
            <a:pPr lvl="1"/>
            <a:r>
              <a:rPr lang="en-CA" kern="0" baseline="0" dirty="0"/>
              <a:t>How they work when used with other things</a:t>
            </a:r>
          </a:p>
          <a:p>
            <a:pPr lvl="1"/>
            <a:endParaRPr lang="en-CA" kern="0" baseline="0" dirty="0"/>
          </a:p>
          <a:p>
            <a:r>
              <a:rPr lang="en-CA" b="1" kern="0" baseline="0" dirty="0"/>
              <a:t>Existing Sites</a:t>
            </a:r>
          </a:p>
          <a:p>
            <a:pPr lvl="1"/>
            <a:r>
              <a:rPr lang="en-CA" kern="0" baseline="0" dirty="0"/>
              <a:t>How to fix them</a:t>
            </a:r>
          </a:p>
          <a:p>
            <a:pPr lvl="1"/>
            <a:r>
              <a:rPr lang="en-CA" kern="0" baseline="0" dirty="0"/>
              <a:t>What to look for</a:t>
            </a:r>
          </a:p>
        </p:txBody>
      </p:sp>
    </p:spTree>
    <p:extLst>
      <p:ext uri="{BB962C8B-B14F-4D97-AF65-F5344CB8AC3E}">
        <p14:creationId xmlns:p14="http://schemas.microsoft.com/office/powerpoint/2010/main" val="36011130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C768C91-1282-4236-C0AC-97FDAA9A505B}"/>
              </a:ext>
            </a:extLst>
          </p:cNvPr>
          <p:cNvSpPr>
            <a:spLocks noChangeArrowheads="1"/>
          </p:cNvSpPr>
          <p:nvPr>
            <p:ph type="title"/>
          </p:nvPr>
        </p:nvSpPr>
        <p:spPr bwMode="auto">
          <a:xfrm>
            <a:off x="1524000" y="274638"/>
            <a:ext cx="8839200" cy="660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solidFill>
                  <a:srgbClr val="000066"/>
                </a:solidFill>
              </a:rPr>
              <a:t>Keep Your Cool</a:t>
            </a:r>
          </a:p>
        </p:txBody>
      </p:sp>
      <p:sp>
        <p:nvSpPr>
          <p:cNvPr id="89091" name="Text Box 6">
            <a:extLst>
              <a:ext uri="{FF2B5EF4-FFF2-40B4-BE49-F238E27FC236}">
                <a16:creationId xmlns:a16="http://schemas.microsoft.com/office/drawing/2014/main" id="{1C55E23F-786D-238D-6CD9-0D9424C63E6A}"/>
              </a:ext>
            </a:extLst>
          </p:cNvPr>
          <p:cNvSpPr txBox="1">
            <a:spLocks noChangeArrowheads="1"/>
          </p:cNvSpPr>
          <p:nvPr/>
        </p:nvSpPr>
        <p:spPr bwMode="auto">
          <a:xfrm>
            <a:off x="496529" y="935038"/>
            <a:ext cx="1119894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aseline="0" dirty="0">
                <a:solidFill>
                  <a:schemeClr val="accent2"/>
                </a:solidFill>
              </a:rPr>
              <a:t>Air handling is very much a cost vs. benefits discussion</a:t>
            </a:r>
          </a:p>
          <a:p>
            <a:pPr eaLnBrk="1" hangingPunct="1">
              <a:spcBef>
                <a:spcPct val="50000"/>
              </a:spcBef>
              <a:buFontTx/>
              <a:buChar char="-"/>
            </a:pPr>
            <a:r>
              <a:rPr lang="en-US" altLang="en-US" sz="2200" baseline="0" dirty="0">
                <a:solidFill>
                  <a:schemeClr val="accent2"/>
                </a:solidFill>
              </a:rPr>
              <a:t>These days, computerized equipment, keeping the site (or at least the equipment) cool is more important than ever</a:t>
            </a:r>
          </a:p>
          <a:p>
            <a:pPr eaLnBrk="1" hangingPunct="1">
              <a:spcBef>
                <a:spcPct val="50000"/>
              </a:spcBef>
              <a:buFontTx/>
              <a:buChar char="-"/>
            </a:pPr>
            <a:r>
              <a:rPr lang="en-US" altLang="en-US" sz="2200" baseline="0" dirty="0">
                <a:solidFill>
                  <a:schemeClr val="accent2"/>
                </a:solidFill>
              </a:rPr>
              <a:t>In hot, dusty environments, air conditioning is sometimes the only viable solution</a:t>
            </a:r>
          </a:p>
          <a:p>
            <a:pPr eaLnBrk="1" hangingPunct="1">
              <a:spcBef>
                <a:spcPct val="50000"/>
              </a:spcBef>
              <a:buFontTx/>
              <a:buChar char="-"/>
            </a:pPr>
            <a:r>
              <a:rPr lang="en-US" altLang="en-US" sz="2200" baseline="0" dirty="0">
                <a:solidFill>
                  <a:schemeClr val="accent2"/>
                </a:solidFill>
              </a:rPr>
              <a:t>In cooler climates, with sufficient incoming air filtration, cooling with outside air can be quite acceptable</a:t>
            </a:r>
          </a:p>
          <a:p>
            <a:pPr lvl="1" eaLnBrk="1" hangingPunct="1">
              <a:spcBef>
                <a:spcPct val="50000"/>
              </a:spcBef>
              <a:buFontTx/>
              <a:buChar char="-"/>
            </a:pPr>
            <a:r>
              <a:rPr lang="en-US" altLang="en-US" sz="2200" baseline="0" dirty="0">
                <a:solidFill>
                  <a:schemeClr val="accent2"/>
                </a:solidFill>
              </a:rPr>
              <a:t>Points to consider:</a:t>
            </a:r>
          </a:p>
          <a:p>
            <a:pPr lvl="2" eaLnBrk="1" hangingPunct="1">
              <a:spcBef>
                <a:spcPct val="50000"/>
              </a:spcBef>
              <a:buFontTx/>
              <a:buChar char="-"/>
            </a:pPr>
            <a:r>
              <a:rPr lang="en-US" altLang="en-US" sz="2200" baseline="0" dirty="0">
                <a:solidFill>
                  <a:schemeClr val="accent2"/>
                </a:solidFill>
              </a:rPr>
              <a:t>Airflow direction (ideally, cooler air will come into the transmitter/equipment intakes, not shooting past it, or coming into the building at the other end).</a:t>
            </a:r>
          </a:p>
          <a:p>
            <a:pPr lvl="2" eaLnBrk="1" hangingPunct="1">
              <a:spcBef>
                <a:spcPct val="50000"/>
              </a:spcBef>
              <a:buFontTx/>
              <a:buChar char="-"/>
            </a:pPr>
            <a:r>
              <a:rPr lang="en-US" altLang="en-US" sz="2200" baseline="0" dirty="0">
                <a:solidFill>
                  <a:schemeClr val="accent2"/>
                </a:solidFill>
              </a:rPr>
              <a:t>Positive pressure – more air should be brought into the building than is exhausted. If the transmitter is ducted, exhaust airflow should be higher than the airflow throughput of the transmitter, with incoming airflow even higher than that.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AFEFD84-41B9-9F8C-F26C-1FD04296BDB5}"/>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a:solidFill>
                  <a:srgbClr val="000066"/>
                </a:solidFill>
              </a:rPr>
              <a:t>Cooling and Air Handling</a:t>
            </a:r>
            <a:br>
              <a:rPr lang="en-US" altLang="en-US" sz="3600"/>
            </a:br>
            <a:endParaRPr lang="en-US" altLang="en-US" sz="3600"/>
          </a:p>
        </p:txBody>
      </p:sp>
      <p:sp>
        <p:nvSpPr>
          <p:cNvPr id="91139" name="Text Box 7">
            <a:extLst>
              <a:ext uri="{FF2B5EF4-FFF2-40B4-BE49-F238E27FC236}">
                <a16:creationId xmlns:a16="http://schemas.microsoft.com/office/drawing/2014/main" id="{DBA9E7B0-F9E4-3CE9-E21B-9EA250D29FC4}"/>
              </a:ext>
            </a:extLst>
          </p:cNvPr>
          <p:cNvSpPr txBox="1">
            <a:spLocks noChangeArrowheads="1"/>
          </p:cNvSpPr>
          <p:nvPr/>
        </p:nvSpPr>
        <p:spPr bwMode="auto">
          <a:xfrm>
            <a:off x="2286001" y="1123950"/>
            <a:ext cx="7686675"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endParaRPr lang="en-US" altLang="en-US">
              <a:solidFill>
                <a:schemeClr val="accent2"/>
              </a:solidFill>
            </a:endParaRPr>
          </a:p>
        </p:txBody>
      </p:sp>
      <p:sp>
        <p:nvSpPr>
          <p:cNvPr id="91140" name="Text Box 8">
            <a:extLst>
              <a:ext uri="{FF2B5EF4-FFF2-40B4-BE49-F238E27FC236}">
                <a16:creationId xmlns:a16="http://schemas.microsoft.com/office/drawing/2014/main" id="{5EE01F3A-E121-9BAD-9B76-69D3F70BDDDB}"/>
              </a:ext>
            </a:extLst>
          </p:cNvPr>
          <p:cNvSpPr txBox="1">
            <a:spLocks noChangeArrowheads="1"/>
          </p:cNvSpPr>
          <p:nvPr/>
        </p:nvSpPr>
        <p:spPr bwMode="auto">
          <a:xfrm>
            <a:off x="526026" y="1028700"/>
            <a:ext cx="11139948" cy="52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dirty="0">
                <a:solidFill>
                  <a:schemeClr val="accent2"/>
                </a:solidFill>
              </a:rPr>
              <a:t> </a:t>
            </a:r>
            <a:r>
              <a:rPr lang="en-US" altLang="en-US" sz="2400" baseline="0" dirty="0">
                <a:solidFill>
                  <a:schemeClr val="accent2"/>
                </a:solidFill>
              </a:rPr>
              <a:t>Points to Consider</a:t>
            </a:r>
          </a:p>
          <a:p>
            <a:pPr lvl="1">
              <a:spcBef>
                <a:spcPct val="50000"/>
              </a:spcBef>
              <a:buFont typeface="Arial" panose="020B0604020202020204" pitchFamily="34" charset="0"/>
              <a:buChar char="–"/>
            </a:pPr>
            <a:r>
              <a:rPr lang="en-US" altLang="en-US" sz="2400" baseline="0" dirty="0">
                <a:solidFill>
                  <a:schemeClr val="accent2"/>
                </a:solidFill>
              </a:rPr>
              <a:t> If using forced air:</a:t>
            </a:r>
          </a:p>
          <a:p>
            <a:pPr lvl="2">
              <a:spcBef>
                <a:spcPct val="50000"/>
              </a:spcBef>
              <a:buFont typeface="Arial" panose="020B0604020202020204" pitchFamily="34" charset="0"/>
              <a:buChar char="–"/>
            </a:pPr>
            <a:r>
              <a:rPr lang="en-US" altLang="en-US" sz="2000" baseline="0" dirty="0">
                <a:solidFill>
                  <a:schemeClr val="accent2"/>
                </a:solidFill>
              </a:rPr>
              <a:t> intake air must be filtered</a:t>
            </a:r>
          </a:p>
          <a:p>
            <a:pPr lvl="2">
              <a:spcBef>
                <a:spcPct val="50000"/>
              </a:spcBef>
              <a:buFont typeface="Arial" panose="020B0604020202020204" pitchFamily="34" charset="0"/>
              <a:buChar char="–"/>
            </a:pPr>
            <a:r>
              <a:rPr lang="en-US" altLang="en-US" sz="2000" baseline="0" dirty="0">
                <a:solidFill>
                  <a:schemeClr val="accent2"/>
                </a:solidFill>
              </a:rPr>
              <a:t> draw in more air than is exhausted, to maintain positive pressure</a:t>
            </a:r>
          </a:p>
          <a:p>
            <a:pPr lvl="2">
              <a:spcBef>
                <a:spcPct val="50000"/>
              </a:spcBef>
              <a:buFont typeface="Arial" panose="020B0604020202020204" pitchFamily="34" charset="0"/>
              <a:buChar char="–"/>
            </a:pPr>
            <a:r>
              <a:rPr lang="en-US" altLang="en-US" sz="2000" baseline="0" dirty="0">
                <a:solidFill>
                  <a:schemeClr val="accent2"/>
                </a:solidFill>
              </a:rPr>
              <a:t> exhaust more air than the transmitter airflow requirement</a:t>
            </a:r>
          </a:p>
          <a:p>
            <a:pPr lvl="2">
              <a:spcBef>
                <a:spcPct val="50000"/>
              </a:spcBef>
              <a:buFont typeface="Arial" panose="020B0604020202020204" pitchFamily="34" charset="0"/>
              <a:buChar char="–"/>
            </a:pPr>
            <a:r>
              <a:rPr lang="en-US" altLang="en-US" sz="2000" baseline="0" dirty="0">
                <a:solidFill>
                  <a:schemeClr val="accent2"/>
                </a:solidFill>
              </a:rPr>
              <a:t> allow for redundancy (use louvres to allow warm air to heat room in cold weather, use multiple blowers to avoid overheating in the event of a failure)</a:t>
            </a:r>
          </a:p>
          <a:p>
            <a:pPr lvl="1">
              <a:spcBef>
                <a:spcPct val="50000"/>
              </a:spcBef>
              <a:buFont typeface="Arial" panose="020B0604020202020204" pitchFamily="34" charset="0"/>
              <a:buChar char="–"/>
            </a:pPr>
            <a:r>
              <a:rPr lang="en-US" altLang="en-US" sz="2400" baseline="0" dirty="0">
                <a:solidFill>
                  <a:schemeClr val="accent2"/>
                </a:solidFill>
              </a:rPr>
              <a:t> If using chilled air (air conditioning):</a:t>
            </a:r>
          </a:p>
          <a:p>
            <a:pPr lvl="2">
              <a:spcBef>
                <a:spcPct val="50000"/>
              </a:spcBef>
              <a:buFont typeface="Arial" panose="020B0604020202020204" pitchFamily="34" charset="0"/>
              <a:buChar char="–"/>
            </a:pPr>
            <a:r>
              <a:rPr lang="en-US" altLang="en-US" sz="1600" baseline="0" dirty="0">
                <a:solidFill>
                  <a:schemeClr val="accent2"/>
                </a:solidFill>
              </a:rPr>
              <a:t> </a:t>
            </a:r>
            <a:r>
              <a:rPr lang="en-US" altLang="en-US" sz="1800" baseline="0" dirty="0">
                <a:solidFill>
                  <a:schemeClr val="accent2"/>
                </a:solidFill>
              </a:rPr>
              <a:t>allow sufficient headroom for building convection (heat from sun, and other equipment in building</a:t>
            </a:r>
          </a:p>
          <a:p>
            <a:pPr lvl="2">
              <a:spcBef>
                <a:spcPct val="50000"/>
              </a:spcBef>
              <a:buFont typeface="Arial" panose="020B0604020202020204" pitchFamily="34" charset="0"/>
              <a:buChar char="–"/>
            </a:pPr>
            <a:r>
              <a:rPr lang="en-US" altLang="en-US" sz="1800" baseline="0" dirty="0">
                <a:solidFill>
                  <a:schemeClr val="accent2"/>
                </a:solidFill>
              </a:rPr>
              <a:t> use redundant systems… if you require 5T of air conditioning, consider using two three ton units and alternate the main monthly</a:t>
            </a:r>
          </a:p>
          <a:p>
            <a:pPr lvl="2">
              <a:spcBef>
                <a:spcPct val="50000"/>
              </a:spcBef>
              <a:buFont typeface="Arial" panose="020B0604020202020204" pitchFamily="34" charset="0"/>
              <a:buChar char="–"/>
            </a:pPr>
            <a:r>
              <a:rPr lang="en-US" altLang="en-US" sz="1800" baseline="0" dirty="0">
                <a:solidFill>
                  <a:schemeClr val="accent2"/>
                </a:solidFill>
              </a:rPr>
              <a:t> remember maintenance (clean filters and condenser coils as required)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A53DBD-B073-90BE-1D3A-715DFB5D5DCE}"/>
              </a:ext>
            </a:extLst>
          </p:cNvPr>
          <p:cNvSpPr>
            <a:spLocks noGrp="1" noChangeArrowheads="1"/>
          </p:cNvSpPr>
          <p:nvPr>
            <p:ph type="title"/>
          </p:nvPr>
        </p:nvSpPr>
        <p:spPr bwMode="auto">
          <a:xfrm>
            <a:off x="1981200" y="274638"/>
            <a:ext cx="8229600" cy="800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a:solidFill>
                  <a:srgbClr val="000066"/>
                </a:solidFill>
              </a:rPr>
              <a:t>Cooling and Air Handling</a:t>
            </a:r>
            <a:br>
              <a:rPr lang="en-US" altLang="en-US" sz="3600"/>
            </a:br>
            <a:endParaRPr lang="en-US" altLang="en-US" sz="3600"/>
          </a:p>
        </p:txBody>
      </p:sp>
      <p:sp>
        <p:nvSpPr>
          <p:cNvPr id="92163" name="Rectangle 3">
            <a:extLst>
              <a:ext uri="{FF2B5EF4-FFF2-40B4-BE49-F238E27FC236}">
                <a16:creationId xmlns:a16="http://schemas.microsoft.com/office/drawing/2014/main" id="{BAF867DC-DCAF-14E2-30C5-273463F91DA7}"/>
              </a:ext>
            </a:extLst>
          </p:cNvPr>
          <p:cNvSpPr>
            <a:spLocks noGrp="1" noChangeArrowheads="1"/>
          </p:cNvSpPr>
          <p:nvPr>
            <p:ph type="body" idx="1"/>
          </p:nvPr>
        </p:nvSpPr>
        <p:spPr bwMode="auto">
          <a:xfrm>
            <a:off x="1981200" y="1133476"/>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None/>
            </a:pPr>
            <a:r>
              <a:rPr lang="en-US" altLang="en-US" sz="2000">
                <a:solidFill>
                  <a:schemeClr val="accent2"/>
                </a:solidFill>
              </a:rPr>
              <a:t>AIRFLOW DIRECTION IS CRITICAL!!!</a:t>
            </a:r>
          </a:p>
        </p:txBody>
      </p:sp>
      <p:sp>
        <p:nvSpPr>
          <p:cNvPr id="904196" name="Rectangle 4">
            <a:extLst>
              <a:ext uri="{FF2B5EF4-FFF2-40B4-BE49-F238E27FC236}">
                <a16:creationId xmlns:a16="http://schemas.microsoft.com/office/drawing/2014/main" id="{DD810ADA-3CBA-712C-1B50-DA0401C6A0E3}"/>
              </a:ext>
            </a:extLst>
          </p:cNvPr>
          <p:cNvSpPr>
            <a:spLocks noChangeArrowheads="1"/>
          </p:cNvSpPr>
          <p:nvPr/>
        </p:nvSpPr>
        <p:spPr bwMode="auto">
          <a:xfrm>
            <a:off x="2428876" y="1724026"/>
            <a:ext cx="3095625" cy="1724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197" name="Rectangle 5">
            <a:extLst>
              <a:ext uri="{FF2B5EF4-FFF2-40B4-BE49-F238E27FC236}">
                <a16:creationId xmlns:a16="http://schemas.microsoft.com/office/drawing/2014/main" id="{7C0AC11F-8996-DE42-C597-9ECF4C6F481D}"/>
              </a:ext>
            </a:extLst>
          </p:cNvPr>
          <p:cNvSpPr>
            <a:spLocks noChangeArrowheads="1"/>
          </p:cNvSpPr>
          <p:nvPr/>
        </p:nvSpPr>
        <p:spPr bwMode="auto">
          <a:xfrm>
            <a:off x="2339975" y="1809750"/>
            <a:ext cx="88900" cy="266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198" name="Line 6">
            <a:extLst>
              <a:ext uri="{FF2B5EF4-FFF2-40B4-BE49-F238E27FC236}">
                <a16:creationId xmlns:a16="http://schemas.microsoft.com/office/drawing/2014/main" id="{20DFF757-49FF-C3CF-5076-B1B7DAD9A7FE}"/>
              </a:ext>
            </a:extLst>
          </p:cNvPr>
          <p:cNvSpPr>
            <a:spLocks noChangeShapeType="1"/>
          </p:cNvSpPr>
          <p:nvPr/>
        </p:nvSpPr>
        <p:spPr bwMode="auto">
          <a:xfrm>
            <a:off x="2543175" y="1838325"/>
            <a:ext cx="2724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199" name="Rectangle 7">
            <a:extLst>
              <a:ext uri="{FF2B5EF4-FFF2-40B4-BE49-F238E27FC236}">
                <a16:creationId xmlns:a16="http://schemas.microsoft.com/office/drawing/2014/main" id="{F0D2CF63-F7DD-D483-BE56-B55AB8949395}"/>
              </a:ext>
            </a:extLst>
          </p:cNvPr>
          <p:cNvSpPr>
            <a:spLocks noChangeArrowheads="1"/>
          </p:cNvSpPr>
          <p:nvPr/>
        </p:nvSpPr>
        <p:spPr bwMode="auto">
          <a:xfrm>
            <a:off x="3743326" y="2190750"/>
            <a:ext cx="390525" cy="495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00" name="Line 8">
            <a:extLst>
              <a:ext uri="{FF2B5EF4-FFF2-40B4-BE49-F238E27FC236}">
                <a16:creationId xmlns:a16="http://schemas.microsoft.com/office/drawing/2014/main" id="{EDCE041B-FAFE-143E-884A-3CD83A3BB1BF}"/>
              </a:ext>
            </a:extLst>
          </p:cNvPr>
          <p:cNvSpPr>
            <a:spLocks noChangeShapeType="1"/>
          </p:cNvSpPr>
          <p:nvPr/>
        </p:nvSpPr>
        <p:spPr bwMode="auto">
          <a:xfrm>
            <a:off x="2543175" y="1914525"/>
            <a:ext cx="2724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01" name="Line 9">
            <a:extLst>
              <a:ext uri="{FF2B5EF4-FFF2-40B4-BE49-F238E27FC236}">
                <a16:creationId xmlns:a16="http://schemas.microsoft.com/office/drawing/2014/main" id="{58E7A63C-8B0F-F02E-2DD5-EEC82BCC2873}"/>
              </a:ext>
            </a:extLst>
          </p:cNvPr>
          <p:cNvSpPr>
            <a:spLocks noChangeShapeType="1"/>
          </p:cNvSpPr>
          <p:nvPr/>
        </p:nvSpPr>
        <p:spPr bwMode="auto">
          <a:xfrm>
            <a:off x="2543175" y="1990725"/>
            <a:ext cx="2724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03" name="Line 11">
            <a:extLst>
              <a:ext uri="{FF2B5EF4-FFF2-40B4-BE49-F238E27FC236}">
                <a16:creationId xmlns:a16="http://schemas.microsoft.com/office/drawing/2014/main" id="{BCFA6E29-F7E4-A341-78F9-8AB799A2D498}"/>
              </a:ext>
            </a:extLst>
          </p:cNvPr>
          <p:cNvSpPr>
            <a:spLocks noChangeShapeType="1"/>
          </p:cNvSpPr>
          <p:nvPr/>
        </p:nvSpPr>
        <p:spPr bwMode="auto">
          <a:xfrm>
            <a:off x="2543176" y="2066925"/>
            <a:ext cx="1419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04" name="Line 12">
            <a:extLst>
              <a:ext uri="{FF2B5EF4-FFF2-40B4-BE49-F238E27FC236}">
                <a16:creationId xmlns:a16="http://schemas.microsoft.com/office/drawing/2014/main" id="{0FEE1819-0C73-9E14-41DE-B2923A9F78F2}"/>
              </a:ext>
            </a:extLst>
          </p:cNvPr>
          <p:cNvSpPr>
            <a:spLocks noChangeShapeType="1"/>
          </p:cNvSpPr>
          <p:nvPr/>
        </p:nvSpPr>
        <p:spPr bwMode="auto">
          <a:xfrm>
            <a:off x="3962400" y="2066925"/>
            <a:ext cx="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06" name="Rectangle 14">
            <a:extLst>
              <a:ext uri="{FF2B5EF4-FFF2-40B4-BE49-F238E27FC236}">
                <a16:creationId xmlns:a16="http://schemas.microsoft.com/office/drawing/2014/main" id="{C5A76DA0-A19E-48C7-1756-6DB8BD4BA057}"/>
              </a:ext>
            </a:extLst>
          </p:cNvPr>
          <p:cNvSpPr>
            <a:spLocks noChangeArrowheads="1"/>
          </p:cNvSpPr>
          <p:nvPr/>
        </p:nvSpPr>
        <p:spPr bwMode="auto">
          <a:xfrm>
            <a:off x="8562976" y="2162175"/>
            <a:ext cx="390525" cy="495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07" name="Rectangle 15">
            <a:extLst>
              <a:ext uri="{FF2B5EF4-FFF2-40B4-BE49-F238E27FC236}">
                <a16:creationId xmlns:a16="http://schemas.microsoft.com/office/drawing/2014/main" id="{77728E21-98BA-CFB1-01D5-4F0822EF86E8}"/>
              </a:ext>
            </a:extLst>
          </p:cNvPr>
          <p:cNvSpPr>
            <a:spLocks noChangeArrowheads="1"/>
          </p:cNvSpPr>
          <p:nvPr/>
        </p:nvSpPr>
        <p:spPr bwMode="auto">
          <a:xfrm>
            <a:off x="7143751" y="1704976"/>
            <a:ext cx="3095625" cy="1724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08" name="Rectangle 16">
            <a:extLst>
              <a:ext uri="{FF2B5EF4-FFF2-40B4-BE49-F238E27FC236}">
                <a16:creationId xmlns:a16="http://schemas.microsoft.com/office/drawing/2014/main" id="{7091B5EF-4214-A535-A762-E653F1D87B17}"/>
              </a:ext>
            </a:extLst>
          </p:cNvPr>
          <p:cNvSpPr>
            <a:spLocks noChangeArrowheads="1"/>
          </p:cNvSpPr>
          <p:nvPr/>
        </p:nvSpPr>
        <p:spPr bwMode="auto">
          <a:xfrm>
            <a:off x="8582025" y="1606550"/>
            <a:ext cx="323850" cy="88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09" name="Line 17">
            <a:extLst>
              <a:ext uri="{FF2B5EF4-FFF2-40B4-BE49-F238E27FC236}">
                <a16:creationId xmlns:a16="http://schemas.microsoft.com/office/drawing/2014/main" id="{768583E8-4C84-8D2F-105A-048EB8FB2DD3}"/>
              </a:ext>
            </a:extLst>
          </p:cNvPr>
          <p:cNvSpPr>
            <a:spLocks noChangeShapeType="1"/>
          </p:cNvSpPr>
          <p:nvPr/>
        </p:nvSpPr>
        <p:spPr bwMode="auto">
          <a:xfrm>
            <a:off x="8629650" y="1762125"/>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0" name="Line 18">
            <a:extLst>
              <a:ext uri="{FF2B5EF4-FFF2-40B4-BE49-F238E27FC236}">
                <a16:creationId xmlns:a16="http://schemas.microsoft.com/office/drawing/2014/main" id="{2208D85F-D255-2562-7FF5-6E38DA6242D2}"/>
              </a:ext>
            </a:extLst>
          </p:cNvPr>
          <p:cNvSpPr>
            <a:spLocks noChangeShapeType="1"/>
          </p:cNvSpPr>
          <p:nvPr/>
        </p:nvSpPr>
        <p:spPr bwMode="auto">
          <a:xfrm>
            <a:off x="8724900" y="1762125"/>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1" name="Line 19">
            <a:extLst>
              <a:ext uri="{FF2B5EF4-FFF2-40B4-BE49-F238E27FC236}">
                <a16:creationId xmlns:a16="http://schemas.microsoft.com/office/drawing/2014/main" id="{FEBA6B98-F351-7E3B-C332-CDD01606E1B8}"/>
              </a:ext>
            </a:extLst>
          </p:cNvPr>
          <p:cNvSpPr>
            <a:spLocks noChangeShapeType="1"/>
          </p:cNvSpPr>
          <p:nvPr/>
        </p:nvSpPr>
        <p:spPr bwMode="auto">
          <a:xfrm>
            <a:off x="8810625" y="1762125"/>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2" name="Line 20">
            <a:extLst>
              <a:ext uri="{FF2B5EF4-FFF2-40B4-BE49-F238E27FC236}">
                <a16:creationId xmlns:a16="http://schemas.microsoft.com/office/drawing/2014/main" id="{6F63EEDB-28DC-6611-DF35-70EFED3229EF}"/>
              </a:ext>
            </a:extLst>
          </p:cNvPr>
          <p:cNvSpPr>
            <a:spLocks noChangeShapeType="1"/>
          </p:cNvSpPr>
          <p:nvPr/>
        </p:nvSpPr>
        <p:spPr bwMode="auto">
          <a:xfrm>
            <a:off x="8905875" y="1762125"/>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3" name="Line 21">
            <a:extLst>
              <a:ext uri="{FF2B5EF4-FFF2-40B4-BE49-F238E27FC236}">
                <a16:creationId xmlns:a16="http://schemas.microsoft.com/office/drawing/2014/main" id="{B4D986E7-F524-C426-AAD3-0B6CCD401A58}"/>
              </a:ext>
            </a:extLst>
          </p:cNvPr>
          <p:cNvSpPr>
            <a:spLocks noChangeShapeType="1"/>
          </p:cNvSpPr>
          <p:nvPr/>
        </p:nvSpPr>
        <p:spPr bwMode="auto">
          <a:xfrm>
            <a:off x="2524125" y="3962401"/>
            <a:ext cx="0" cy="1838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4" name="Line 22">
            <a:extLst>
              <a:ext uri="{FF2B5EF4-FFF2-40B4-BE49-F238E27FC236}">
                <a16:creationId xmlns:a16="http://schemas.microsoft.com/office/drawing/2014/main" id="{53DF78BD-F8F3-B4FA-6A4A-077F79F8B780}"/>
              </a:ext>
            </a:extLst>
          </p:cNvPr>
          <p:cNvSpPr>
            <a:spLocks noChangeShapeType="1"/>
          </p:cNvSpPr>
          <p:nvPr/>
        </p:nvSpPr>
        <p:spPr bwMode="auto">
          <a:xfrm>
            <a:off x="2524126" y="5800725"/>
            <a:ext cx="3152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5" name="Rectangle 23">
            <a:extLst>
              <a:ext uri="{FF2B5EF4-FFF2-40B4-BE49-F238E27FC236}">
                <a16:creationId xmlns:a16="http://schemas.microsoft.com/office/drawing/2014/main" id="{551582E9-322E-656A-B664-E523011D7574}"/>
              </a:ext>
            </a:extLst>
          </p:cNvPr>
          <p:cNvSpPr>
            <a:spLocks noChangeArrowheads="1"/>
          </p:cNvSpPr>
          <p:nvPr/>
        </p:nvSpPr>
        <p:spPr bwMode="auto">
          <a:xfrm>
            <a:off x="3362325" y="4572001"/>
            <a:ext cx="685800" cy="1228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16" name="Rectangle 24">
            <a:extLst>
              <a:ext uri="{FF2B5EF4-FFF2-40B4-BE49-F238E27FC236}">
                <a16:creationId xmlns:a16="http://schemas.microsoft.com/office/drawing/2014/main" id="{AD3B6ABF-C8C2-2896-BF81-3995945F7C29}"/>
              </a:ext>
            </a:extLst>
          </p:cNvPr>
          <p:cNvSpPr>
            <a:spLocks noChangeArrowheads="1"/>
          </p:cNvSpPr>
          <p:nvPr/>
        </p:nvSpPr>
        <p:spPr bwMode="auto">
          <a:xfrm>
            <a:off x="2333625" y="4086226"/>
            <a:ext cx="190500" cy="1114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17" name="Rectangle 25">
            <a:extLst>
              <a:ext uri="{FF2B5EF4-FFF2-40B4-BE49-F238E27FC236}">
                <a16:creationId xmlns:a16="http://schemas.microsoft.com/office/drawing/2014/main" id="{D48316B2-8CE4-1480-9959-36384C17779C}"/>
              </a:ext>
            </a:extLst>
          </p:cNvPr>
          <p:cNvSpPr>
            <a:spLocks noChangeArrowheads="1"/>
          </p:cNvSpPr>
          <p:nvPr/>
        </p:nvSpPr>
        <p:spPr bwMode="auto">
          <a:xfrm>
            <a:off x="1905001" y="5200651"/>
            <a:ext cx="619125" cy="600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18" name="Line 26">
            <a:extLst>
              <a:ext uri="{FF2B5EF4-FFF2-40B4-BE49-F238E27FC236}">
                <a16:creationId xmlns:a16="http://schemas.microsoft.com/office/drawing/2014/main" id="{D08A1D30-9C58-6328-25CA-45DA5F6BEF8B}"/>
              </a:ext>
            </a:extLst>
          </p:cNvPr>
          <p:cNvSpPr>
            <a:spLocks noChangeShapeType="1"/>
          </p:cNvSpPr>
          <p:nvPr/>
        </p:nvSpPr>
        <p:spPr bwMode="auto">
          <a:xfrm flipH="1">
            <a:off x="2524126" y="5534025"/>
            <a:ext cx="257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19" name="Line 27">
            <a:extLst>
              <a:ext uri="{FF2B5EF4-FFF2-40B4-BE49-F238E27FC236}">
                <a16:creationId xmlns:a16="http://schemas.microsoft.com/office/drawing/2014/main" id="{F8A65C07-3B63-6208-6965-BAD58C0F6161}"/>
              </a:ext>
            </a:extLst>
          </p:cNvPr>
          <p:cNvSpPr>
            <a:spLocks noChangeShapeType="1"/>
          </p:cNvSpPr>
          <p:nvPr/>
        </p:nvSpPr>
        <p:spPr bwMode="auto">
          <a:xfrm flipH="1">
            <a:off x="2524126" y="5638800"/>
            <a:ext cx="257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0" name="Line 28">
            <a:extLst>
              <a:ext uri="{FF2B5EF4-FFF2-40B4-BE49-F238E27FC236}">
                <a16:creationId xmlns:a16="http://schemas.microsoft.com/office/drawing/2014/main" id="{D1E943E0-5C59-0352-9CE3-583105249963}"/>
              </a:ext>
            </a:extLst>
          </p:cNvPr>
          <p:cNvSpPr>
            <a:spLocks noChangeShapeType="1"/>
          </p:cNvSpPr>
          <p:nvPr/>
        </p:nvSpPr>
        <p:spPr bwMode="auto">
          <a:xfrm flipH="1">
            <a:off x="2514601" y="5734050"/>
            <a:ext cx="257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1" name="Line 29">
            <a:extLst>
              <a:ext uri="{FF2B5EF4-FFF2-40B4-BE49-F238E27FC236}">
                <a16:creationId xmlns:a16="http://schemas.microsoft.com/office/drawing/2014/main" id="{D8BE4A62-376C-B4C6-8D4A-F9C83D12712C}"/>
              </a:ext>
            </a:extLst>
          </p:cNvPr>
          <p:cNvSpPr>
            <a:spLocks noChangeShapeType="1"/>
          </p:cNvSpPr>
          <p:nvPr/>
        </p:nvSpPr>
        <p:spPr bwMode="auto">
          <a:xfrm>
            <a:off x="2524125" y="424815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2" name="Line 30">
            <a:extLst>
              <a:ext uri="{FF2B5EF4-FFF2-40B4-BE49-F238E27FC236}">
                <a16:creationId xmlns:a16="http://schemas.microsoft.com/office/drawing/2014/main" id="{5637835F-FA3C-5157-94C6-7C1BC0B55996}"/>
              </a:ext>
            </a:extLst>
          </p:cNvPr>
          <p:cNvSpPr>
            <a:spLocks noChangeShapeType="1"/>
          </p:cNvSpPr>
          <p:nvPr/>
        </p:nvSpPr>
        <p:spPr bwMode="auto">
          <a:xfrm>
            <a:off x="2524125" y="412432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3" name="Line 31">
            <a:extLst>
              <a:ext uri="{FF2B5EF4-FFF2-40B4-BE49-F238E27FC236}">
                <a16:creationId xmlns:a16="http://schemas.microsoft.com/office/drawing/2014/main" id="{7DAB9EEB-17E2-0CA6-DD25-918B1C9C1B76}"/>
              </a:ext>
            </a:extLst>
          </p:cNvPr>
          <p:cNvSpPr>
            <a:spLocks noChangeShapeType="1"/>
          </p:cNvSpPr>
          <p:nvPr/>
        </p:nvSpPr>
        <p:spPr bwMode="auto">
          <a:xfrm>
            <a:off x="2533650" y="43815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4" name="Line 32">
            <a:extLst>
              <a:ext uri="{FF2B5EF4-FFF2-40B4-BE49-F238E27FC236}">
                <a16:creationId xmlns:a16="http://schemas.microsoft.com/office/drawing/2014/main" id="{3752C32C-96DC-E29F-E39F-473E310EE60E}"/>
              </a:ext>
            </a:extLst>
          </p:cNvPr>
          <p:cNvSpPr>
            <a:spLocks noChangeShapeType="1"/>
          </p:cNvSpPr>
          <p:nvPr/>
        </p:nvSpPr>
        <p:spPr bwMode="auto">
          <a:xfrm>
            <a:off x="3038476" y="5314950"/>
            <a:ext cx="31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5" name="Line 33">
            <a:extLst>
              <a:ext uri="{FF2B5EF4-FFF2-40B4-BE49-F238E27FC236}">
                <a16:creationId xmlns:a16="http://schemas.microsoft.com/office/drawing/2014/main" id="{B59B608B-3A3A-FE28-B01E-C268DAC5CBD5}"/>
              </a:ext>
            </a:extLst>
          </p:cNvPr>
          <p:cNvSpPr>
            <a:spLocks noChangeShapeType="1"/>
          </p:cNvSpPr>
          <p:nvPr/>
        </p:nvSpPr>
        <p:spPr bwMode="auto">
          <a:xfrm>
            <a:off x="3038476" y="5457825"/>
            <a:ext cx="31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6" name="Line 34">
            <a:extLst>
              <a:ext uri="{FF2B5EF4-FFF2-40B4-BE49-F238E27FC236}">
                <a16:creationId xmlns:a16="http://schemas.microsoft.com/office/drawing/2014/main" id="{5158C8EF-5CCB-AE97-5A56-238CE63E46DE}"/>
              </a:ext>
            </a:extLst>
          </p:cNvPr>
          <p:cNvSpPr>
            <a:spLocks noChangeShapeType="1"/>
          </p:cNvSpPr>
          <p:nvPr/>
        </p:nvSpPr>
        <p:spPr bwMode="auto">
          <a:xfrm>
            <a:off x="3038476" y="5619750"/>
            <a:ext cx="31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7" name="Line 35">
            <a:extLst>
              <a:ext uri="{FF2B5EF4-FFF2-40B4-BE49-F238E27FC236}">
                <a16:creationId xmlns:a16="http://schemas.microsoft.com/office/drawing/2014/main" id="{CC3E16A1-0E90-B0E9-D766-157FCAB9BA33}"/>
              </a:ext>
            </a:extLst>
          </p:cNvPr>
          <p:cNvSpPr>
            <a:spLocks noChangeShapeType="1"/>
          </p:cNvSpPr>
          <p:nvPr/>
        </p:nvSpPr>
        <p:spPr bwMode="auto">
          <a:xfrm flipV="1">
            <a:off x="4000500" y="4191001"/>
            <a:ext cx="0" cy="37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8" name="Line 36">
            <a:extLst>
              <a:ext uri="{FF2B5EF4-FFF2-40B4-BE49-F238E27FC236}">
                <a16:creationId xmlns:a16="http://schemas.microsoft.com/office/drawing/2014/main" id="{9B6EF021-508D-ABEB-70AE-7C90BEB77910}"/>
              </a:ext>
            </a:extLst>
          </p:cNvPr>
          <p:cNvSpPr>
            <a:spLocks noChangeShapeType="1"/>
          </p:cNvSpPr>
          <p:nvPr/>
        </p:nvSpPr>
        <p:spPr bwMode="auto">
          <a:xfrm flipV="1">
            <a:off x="3829050" y="4200526"/>
            <a:ext cx="0" cy="37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31" name="Line 39">
            <a:extLst>
              <a:ext uri="{FF2B5EF4-FFF2-40B4-BE49-F238E27FC236}">
                <a16:creationId xmlns:a16="http://schemas.microsoft.com/office/drawing/2014/main" id="{405A05B9-856D-5B12-7A5C-358E5B3356EF}"/>
              </a:ext>
            </a:extLst>
          </p:cNvPr>
          <p:cNvSpPr>
            <a:spLocks noChangeShapeType="1"/>
          </p:cNvSpPr>
          <p:nvPr/>
        </p:nvSpPr>
        <p:spPr bwMode="auto">
          <a:xfrm>
            <a:off x="7153275" y="3952876"/>
            <a:ext cx="0" cy="1838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32" name="Line 40">
            <a:extLst>
              <a:ext uri="{FF2B5EF4-FFF2-40B4-BE49-F238E27FC236}">
                <a16:creationId xmlns:a16="http://schemas.microsoft.com/office/drawing/2014/main" id="{E641F7C7-4EF9-1E2A-06FF-3141C415637D}"/>
              </a:ext>
            </a:extLst>
          </p:cNvPr>
          <p:cNvSpPr>
            <a:spLocks noChangeShapeType="1"/>
          </p:cNvSpPr>
          <p:nvPr/>
        </p:nvSpPr>
        <p:spPr bwMode="auto">
          <a:xfrm>
            <a:off x="7153276" y="5791200"/>
            <a:ext cx="3152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33" name="Rectangle 41">
            <a:extLst>
              <a:ext uri="{FF2B5EF4-FFF2-40B4-BE49-F238E27FC236}">
                <a16:creationId xmlns:a16="http://schemas.microsoft.com/office/drawing/2014/main" id="{DB7366E8-040C-D66B-BD98-E4AED22A3F3E}"/>
              </a:ext>
            </a:extLst>
          </p:cNvPr>
          <p:cNvSpPr>
            <a:spLocks noChangeArrowheads="1"/>
          </p:cNvSpPr>
          <p:nvPr/>
        </p:nvSpPr>
        <p:spPr bwMode="auto">
          <a:xfrm>
            <a:off x="7991475" y="4562476"/>
            <a:ext cx="685800" cy="1228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34" name="Rectangle 42">
            <a:extLst>
              <a:ext uri="{FF2B5EF4-FFF2-40B4-BE49-F238E27FC236}">
                <a16:creationId xmlns:a16="http://schemas.microsoft.com/office/drawing/2014/main" id="{A937E2A5-F1E6-8776-07A7-5EC9861D9042}"/>
              </a:ext>
            </a:extLst>
          </p:cNvPr>
          <p:cNvSpPr>
            <a:spLocks noChangeArrowheads="1"/>
          </p:cNvSpPr>
          <p:nvPr/>
        </p:nvSpPr>
        <p:spPr bwMode="auto">
          <a:xfrm>
            <a:off x="6962775" y="4076701"/>
            <a:ext cx="190500" cy="1114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35" name="Rectangle 43">
            <a:extLst>
              <a:ext uri="{FF2B5EF4-FFF2-40B4-BE49-F238E27FC236}">
                <a16:creationId xmlns:a16="http://schemas.microsoft.com/office/drawing/2014/main" id="{13709EE7-ABE2-0FC5-BD26-5CD9BA949F25}"/>
              </a:ext>
            </a:extLst>
          </p:cNvPr>
          <p:cNvSpPr>
            <a:spLocks noChangeArrowheads="1"/>
          </p:cNvSpPr>
          <p:nvPr/>
        </p:nvSpPr>
        <p:spPr bwMode="auto">
          <a:xfrm>
            <a:off x="6534151" y="5191126"/>
            <a:ext cx="619125" cy="600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04245" name="Line 53">
            <a:extLst>
              <a:ext uri="{FF2B5EF4-FFF2-40B4-BE49-F238E27FC236}">
                <a16:creationId xmlns:a16="http://schemas.microsoft.com/office/drawing/2014/main" id="{187818A6-0E30-36D4-B849-7CE0EF770849}"/>
              </a:ext>
            </a:extLst>
          </p:cNvPr>
          <p:cNvSpPr>
            <a:spLocks noChangeShapeType="1"/>
          </p:cNvSpPr>
          <p:nvPr/>
        </p:nvSpPr>
        <p:spPr bwMode="auto">
          <a:xfrm flipV="1">
            <a:off x="8629650" y="4181476"/>
            <a:ext cx="0" cy="37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46" name="Line 54">
            <a:extLst>
              <a:ext uri="{FF2B5EF4-FFF2-40B4-BE49-F238E27FC236}">
                <a16:creationId xmlns:a16="http://schemas.microsoft.com/office/drawing/2014/main" id="{D02A8199-754F-3B0B-5402-75E6AB2AB1B0}"/>
              </a:ext>
            </a:extLst>
          </p:cNvPr>
          <p:cNvSpPr>
            <a:spLocks noChangeShapeType="1"/>
          </p:cNvSpPr>
          <p:nvPr/>
        </p:nvSpPr>
        <p:spPr bwMode="auto">
          <a:xfrm flipV="1">
            <a:off x="8458200" y="4191001"/>
            <a:ext cx="0" cy="37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0" name="Line 58">
            <a:extLst>
              <a:ext uri="{FF2B5EF4-FFF2-40B4-BE49-F238E27FC236}">
                <a16:creationId xmlns:a16="http://schemas.microsoft.com/office/drawing/2014/main" id="{027453B9-F57A-52B9-2DFE-012E0F828E06}"/>
              </a:ext>
            </a:extLst>
          </p:cNvPr>
          <p:cNvSpPr>
            <a:spLocks noChangeShapeType="1"/>
          </p:cNvSpPr>
          <p:nvPr/>
        </p:nvSpPr>
        <p:spPr bwMode="auto">
          <a:xfrm>
            <a:off x="7162800" y="547687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1" name="Line 59">
            <a:extLst>
              <a:ext uri="{FF2B5EF4-FFF2-40B4-BE49-F238E27FC236}">
                <a16:creationId xmlns:a16="http://schemas.microsoft.com/office/drawing/2014/main" id="{17984829-D8F2-260D-F67C-235C8C84BEEC}"/>
              </a:ext>
            </a:extLst>
          </p:cNvPr>
          <p:cNvSpPr>
            <a:spLocks noChangeShapeType="1"/>
          </p:cNvSpPr>
          <p:nvPr/>
        </p:nvSpPr>
        <p:spPr bwMode="auto">
          <a:xfrm>
            <a:off x="7162800" y="535305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2" name="Line 60">
            <a:extLst>
              <a:ext uri="{FF2B5EF4-FFF2-40B4-BE49-F238E27FC236}">
                <a16:creationId xmlns:a16="http://schemas.microsoft.com/office/drawing/2014/main" id="{D62F6C8B-908C-B1CA-84DA-342A3A29413A}"/>
              </a:ext>
            </a:extLst>
          </p:cNvPr>
          <p:cNvSpPr>
            <a:spLocks noChangeShapeType="1"/>
          </p:cNvSpPr>
          <p:nvPr/>
        </p:nvSpPr>
        <p:spPr bwMode="auto">
          <a:xfrm>
            <a:off x="7172325" y="561022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3" name="Line 61">
            <a:extLst>
              <a:ext uri="{FF2B5EF4-FFF2-40B4-BE49-F238E27FC236}">
                <a16:creationId xmlns:a16="http://schemas.microsoft.com/office/drawing/2014/main" id="{C4F3BD71-3185-3E62-6256-6BC9AA132E00}"/>
              </a:ext>
            </a:extLst>
          </p:cNvPr>
          <p:cNvSpPr>
            <a:spLocks noChangeShapeType="1"/>
          </p:cNvSpPr>
          <p:nvPr/>
        </p:nvSpPr>
        <p:spPr bwMode="auto">
          <a:xfrm flipH="1">
            <a:off x="7153276" y="4143375"/>
            <a:ext cx="257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4" name="Line 62">
            <a:extLst>
              <a:ext uri="{FF2B5EF4-FFF2-40B4-BE49-F238E27FC236}">
                <a16:creationId xmlns:a16="http://schemas.microsoft.com/office/drawing/2014/main" id="{509634A7-EBC3-BDE7-D756-AD9352271CCE}"/>
              </a:ext>
            </a:extLst>
          </p:cNvPr>
          <p:cNvSpPr>
            <a:spLocks noChangeShapeType="1"/>
          </p:cNvSpPr>
          <p:nvPr/>
        </p:nvSpPr>
        <p:spPr bwMode="auto">
          <a:xfrm flipH="1">
            <a:off x="7153276" y="4248150"/>
            <a:ext cx="257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5" name="Line 63">
            <a:extLst>
              <a:ext uri="{FF2B5EF4-FFF2-40B4-BE49-F238E27FC236}">
                <a16:creationId xmlns:a16="http://schemas.microsoft.com/office/drawing/2014/main" id="{0D2B5129-FEE4-4985-EBEC-A31C812B29A0}"/>
              </a:ext>
            </a:extLst>
          </p:cNvPr>
          <p:cNvSpPr>
            <a:spLocks noChangeShapeType="1"/>
          </p:cNvSpPr>
          <p:nvPr/>
        </p:nvSpPr>
        <p:spPr bwMode="auto">
          <a:xfrm flipH="1">
            <a:off x="7153276" y="4343400"/>
            <a:ext cx="257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56" name="Text Box 64">
            <a:extLst>
              <a:ext uri="{FF2B5EF4-FFF2-40B4-BE49-F238E27FC236}">
                <a16:creationId xmlns:a16="http://schemas.microsoft.com/office/drawing/2014/main" id="{9DD5E5D5-404B-8D73-308D-8B6F239BD2E3}"/>
              </a:ext>
            </a:extLst>
          </p:cNvPr>
          <p:cNvSpPr txBox="1">
            <a:spLocks noChangeArrowheads="1"/>
          </p:cNvSpPr>
          <p:nvPr/>
        </p:nvSpPr>
        <p:spPr bwMode="auto">
          <a:xfrm>
            <a:off x="2133601" y="5467350"/>
            <a:ext cx="409575"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t>IN</a:t>
            </a:r>
          </a:p>
        </p:txBody>
      </p:sp>
      <p:sp>
        <p:nvSpPr>
          <p:cNvPr id="904257" name="Text Box 65">
            <a:extLst>
              <a:ext uri="{FF2B5EF4-FFF2-40B4-BE49-F238E27FC236}">
                <a16:creationId xmlns:a16="http://schemas.microsoft.com/office/drawing/2014/main" id="{54533867-A30A-BC0A-C9D1-8CF03DC1A730}"/>
              </a:ext>
            </a:extLst>
          </p:cNvPr>
          <p:cNvSpPr txBox="1">
            <a:spLocks noChangeArrowheads="1"/>
          </p:cNvSpPr>
          <p:nvPr/>
        </p:nvSpPr>
        <p:spPr bwMode="auto">
          <a:xfrm>
            <a:off x="1838325" y="4114800"/>
            <a:ext cx="59055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t>OUT</a:t>
            </a:r>
          </a:p>
        </p:txBody>
      </p:sp>
      <p:sp>
        <p:nvSpPr>
          <p:cNvPr id="904258" name="Text Box 66">
            <a:extLst>
              <a:ext uri="{FF2B5EF4-FFF2-40B4-BE49-F238E27FC236}">
                <a16:creationId xmlns:a16="http://schemas.microsoft.com/office/drawing/2014/main" id="{0E52924C-6E50-65C0-7A12-D431FF86AEC3}"/>
              </a:ext>
            </a:extLst>
          </p:cNvPr>
          <p:cNvSpPr txBox="1">
            <a:spLocks noChangeArrowheads="1"/>
          </p:cNvSpPr>
          <p:nvPr/>
        </p:nvSpPr>
        <p:spPr bwMode="auto">
          <a:xfrm>
            <a:off x="6619875" y="5324475"/>
            <a:ext cx="59055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t>OUT</a:t>
            </a:r>
          </a:p>
        </p:txBody>
      </p:sp>
      <p:sp>
        <p:nvSpPr>
          <p:cNvPr id="904259" name="Text Box 67">
            <a:extLst>
              <a:ext uri="{FF2B5EF4-FFF2-40B4-BE49-F238E27FC236}">
                <a16:creationId xmlns:a16="http://schemas.microsoft.com/office/drawing/2014/main" id="{8EDE96BD-92AA-1891-06DC-C2F1206F7629}"/>
              </a:ext>
            </a:extLst>
          </p:cNvPr>
          <p:cNvSpPr txBox="1">
            <a:spLocks noChangeArrowheads="1"/>
          </p:cNvSpPr>
          <p:nvPr/>
        </p:nvSpPr>
        <p:spPr bwMode="auto">
          <a:xfrm>
            <a:off x="7362826" y="4076700"/>
            <a:ext cx="409575"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t>IN</a:t>
            </a:r>
          </a:p>
        </p:txBody>
      </p:sp>
      <p:sp>
        <p:nvSpPr>
          <p:cNvPr id="904260" name="Line 68">
            <a:extLst>
              <a:ext uri="{FF2B5EF4-FFF2-40B4-BE49-F238E27FC236}">
                <a16:creationId xmlns:a16="http://schemas.microsoft.com/office/drawing/2014/main" id="{C2038C06-600A-23B4-28C4-952A4B723677}"/>
              </a:ext>
            </a:extLst>
          </p:cNvPr>
          <p:cNvSpPr>
            <a:spLocks noChangeShapeType="1"/>
          </p:cNvSpPr>
          <p:nvPr/>
        </p:nvSpPr>
        <p:spPr bwMode="auto">
          <a:xfrm>
            <a:off x="2533651" y="3962400"/>
            <a:ext cx="3133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61" name="Line 69">
            <a:extLst>
              <a:ext uri="{FF2B5EF4-FFF2-40B4-BE49-F238E27FC236}">
                <a16:creationId xmlns:a16="http://schemas.microsoft.com/office/drawing/2014/main" id="{EC084596-2B95-3CCF-26B9-F320EFB0234B}"/>
              </a:ext>
            </a:extLst>
          </p:cNvPr>
          <p:cNvSpPr>
            <a:spLocks noChangeShapeType="1"/>
          </p:cNvSpPr>
          <p:nvPr/>
        </p:nvSpPr>
        <p:spPr bwMode="auto">
          <a:xfrm>
            <a:off x="7153276" y="3952875"/>
            <a:ext cx="3133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4" name="Line 70">
            <a:extLst>
              <a:ext uri="{FF2B5EF4-FFF2-40B4-BE49-F238E27FC236}">
                <a16:creationId xmlns:a16="http://schemas.microsoft.com/office/drawing/2014/main" id="{EF90D619-8D4E-52F2-B980-6347411AA0C9}"/>
              </a:ext>
            </a:extLst>
          </p:cNvPr>
          <p:cNvSpPr>
            <a:spLocks noChangeShapeType="1"/>
          </p:cNvSpPr>
          <p:nvPr/>
        </p:nvSpPr>
        <p:spPr bwMode="auto">
          <a:xfrm>
            <a:off x="1524000" y="3667125"/>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229" name="AutoShape 37">
            <a:extLst>
              <a:ext uri="{FF2B5EF4-FFF2-40B4-BE49-F238E27FC236}">
                <a16:creationId xmlns:a16="http://schemas.microsoft.com/office/drawing/2014/main" id="{0704CF56-65DE-5CB0-1775-F87BA2361171}"/>
              </a:ext>
            </a:extLst>
          </p:cNvPr>
          <p:cNvSpPr>
            <a:spLocks noChangeArrowheads="1"/>
          </p:cNvSpPr>
          <p:nvPr/>
        </p:nvSpPr>
        <p:spPr bwMode="auto">
          <a:xfrm>
            <a:off x="2428875" y="3990976"/>
            <a:ext cx="2114550" cy="18954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63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4205" name="AutoShape 13">
            <a:extLst>
              <a:ext uri="{FF2B5EF4-FFF2-40B4-BE49-F238E27FC236}">
                <a16:creationId xmlns:a16="http://schemas.microsoft.com/office/drawing/2014/main" id="{9AEA8228-1911-A5B9-EC47-72F599594284}"/>
              </a:ext>
            </a:extLst>
          </p:cNvPr>
          <p:cNvSpPr>
            <a:spLocks noChangeArrowheads="1"/>
          </p:cNvSpPr>
          <p:nvPr/>
        </p:nvSpPr>
        <p:spPr bwMode="auto">
          <a:xfrm>
            <a:off x="2867025" y="1676401"/>
            <a:ext cx="2114550" cy="18954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63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4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4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41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4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42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4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42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42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0420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042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42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42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42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42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04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42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042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42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42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42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042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42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42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42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042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042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042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42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0422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042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042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042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042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042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04260"/>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90422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90423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42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042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042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0423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0424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042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042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0425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0425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0425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0425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042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0425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0425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04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6" grpId="0" animBg="1"/>
      <p:bldP spid="904197" grpId="0" animBg="1"/>
      <p:bldP spid="904199" grpId="0" animBg="1"/>
      <p:bldP spid="904206" grpId="0" animBg="1"/>
      <p:bldP spid="904207" grpId="0" animBg="1"/>
      <p:bldP spid="904208" grpId="0" animBg="1"/>
      <p:bldP spid="904215" grpId="0" animBg="1"/>
      <p:bldP spid="904216" grpId="0" animBg="1"/>
      <p:bldP spid="904217" grpId="0" animBg="1"/>
      <p:bldP spid="904233" grpId="0" animBg="1"/>
      <p:bldP spid="904234" grpId="0" animBg="1"/>
      <p:bldP spid="904235" grpId="0" animBg="1"/>
      <p:bldP spid="904258" grpId="0"/>
      <p:bldP spid="9042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a:extLst>
              <a:ext uri="{FF2B5EF4-FFF2-40B4-BE49-F238E27FC236}">
                <a16:creationId xmlns:a16="http://schemas.microsoft.com/office/drawing/2014/main" id="{634E86A7-5D2C-C724-C556-BF22BA836917}"/>
              </a:ext>
            </a:extLst>
          </p:cNvPr>
          <p:cNvSpPr txBox="1">
            <a:spLocks noChangeArrowheads="1"/>
          </p:cNvSpPr>
          <p:nvPr/>
        </p:nvSpPr>
        <p:spPr bwMode="auto">
          <a:xfrm>
            <a:off x="7492181" y="1076326"/>
            <a:ext cx="4473677" cy="506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This is an example of poorly considered airflow</a:t>
            </a:r>
          </a:p>
          <a:p>
            <a:pPr eaLnBrk="1" hangingPunct="1">
              <a:spcBef>
                <a:spcPct val="50000"/>
              </a:spcBef>
              <a:buFontTx/>
              <a:buChar char="-"/>
            </a:pPr>
            <a:r>
              <a:rPr lang="en-US" altLang="en-US" sz="2000" baseline="0" dirty="0">
                <a:solidFill>
                  <a:schemeClr val="accent2"/>
                </a:solidFill>
              </a:rPr>
              <a:t>The gray rack is the transmitter.</a:t>
            </a:r>
          </a:p>
          <a:p>
            <a:pPr eaLnBrk="1" hangingPunct="1">
              <a:spcBef>
                <a:spcPct val="50000"/>
              </a:spcBef>
              <a:buFontTx/>
              <a:buChar char="-"/>
            </a:pPr>
            <a:r>
              <a:rPr lang="en-US" altLang="en-US" sz="2000" baseline="0" dirty="0">
                <a:solidFill>
                  <a:schemeClr val="accent2"/>
                </a:solidFill>
              </a:rPr>
              <a:t>The silver pipe is the incoming air – directed away from the transmitter</a:t>
            </a:r>
          </a:p>
          <a:p>
            <a:pPr eaLnBrk="1" hangingPunct="1">
              <a:spcBef>
                <a:spcPct val="50000"/>
              </a:spcBef>
              <a:buFontTx/>
              <a:buChar char="-"/>
            </a:pPr>
            <a:r>
              <a:rPr lang="en-US" altLang="en-US" sz="2000" baseline="0" dirty="0">
                <a:solidFill>
                  <a:schemeClr val="accent2"/>
                </a:solidFill>
              </a:rPr>
              <a:t>The hole below is the exhaust fan – pulling air AWAY from the transmitter air intake (the rear of the transmitter, or left side of the photo)</a:t>
            </a:r>
          </a:p>
          <a:p>
            <a:pPr eaLnBrk="1" hangingPunct="1">
              <a:spcBef>
                <a:spcPct val="50000"/>
              </a:spcBef>
              <a:buFontTx/>
              <a:buChar char="-"/>
            </a:pPr>
            <a:r>
              <a:rPr lang="en-US" altLang="en-US" sz="2000" baseline="0" dirty="0">
                <a:solidFill>
                  <a:schemeClr val="accent2"/>
                </a:solidFill>
              </a:rPr>
              <a:t>This site was plagued with PA and power supply failures.</a:t>
            </a:r>
          </a:p>
          <a:p>
            <a:pPr eaLnBrk="1" hangingPunct="1">
              <a:spcBef>
                <a:spcPct val="50000"/>
              </a:spcBef>
              <a:buFontTx/>
              <a:buChar char="-"/>
            </a:pPr>
            <a:r>
              <a:rPr lang="en-US" altLang="en-US" sz="2000" baseline="0" dirty="0">
                <a:solidFill>
                  <a:schemeClr val="accent2"/>
                </a:solidFill>
              </a:rPr>
              <a:t>Rerouting the airflow has helped resolve that problem.</a:t>
            </a:r>
          </a:p>
        </p:txBody>
      </p:sp>
      <p:sp>
        <p:nvSpPr>
          <p:cNvPr id="93187" name="Rectangle 4">
            <a:extLst>
              <a:ext uri="{FF2B5EF4-FFF2-40B4-BE49-F238E27FC236}">
                <a16:creationId xmlns:a16="http://schemas.microsoft.com/office/drawing/2014/main" id="{74E2B609-5A5D-2309-3824-3AED9C3ABE74}"/>
              </a:ext>
            </a:extLst>
          </p:cNvPr>
          <p:cNvSpPr>
            <a:spLocks noChangeArrowheads="1"/>
          </p:cNvSpPr>
          <p:nvPr>
            <p:ph type="title"/>
          </p:nvPr>
        </p:nvSpPr>
        <p:spPr bwMode="auto">
          <a:xfrm>
            <a:off x="1524000" y="274638"/>
            <a:ext cx="8839200" cy="660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Keep Your Cool</a:t>
            </a:r>
          </a:p>
        </p:txBody>
      </p:sp>
      <p:pic>
        <p:nvPicPr>
          <p:cNvPr id="93188" name="Picture 6" descr="IMG00921-20090830-1034">
            <a:extLst>
              <a:ext uri="{FF2B5EF4-FFF2-40B4-BE49-F238E27FC236}">
                <a16:creationId xmlns:a16="http://schemas.microsoft.com/office/drawing/2014/main" id="{36A382F3-6E05-8FBB-9284-D88876DA9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76" y="1187450"/>
            <a:ext cx="5976937"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a:extLst>
              <a:ext uri="{FF2B5EF4-FFF2-40B4-BE49-F238E27FC236}">
                <a16:creationId xmlns:a16="http://schemas.microsoft.com/office/drawing/2014/main" id="{3F401B3C-033A-9260-6177-AE587C157D8C}"/>
              </a:ext>
            </a:extLst>
          </p:cNvPr>
          <p:cNvSpPr txBox="1">
            <a:spLocks noChangeArrowheads="1"/>
          </p:cNvSpPr>
          <p:nvPr/>
        </p:nvSpPr>
        <p:spPr bwMode="auto">
          <a:xfrm>
            <a:off x="7059561" y="1201739"/>
            <a:ext cx="4857135" cy="491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Air Conditioners come in many shapes and sizes (and costs)</a:t>
            </a:r>
          </a:p>
          <a:p>
            <a:pPr eaLnBrk="1" hangingPunct="1">
              <a:spcBef>
                <a:spcPct val="50000"/>
              </a:spcBef>
              <a:buFontTx/>
              <a:buChar char="-"/>
            </a:pPr>
            <a:r>
              <a:rPr lang="en-US" altLang="en-US" sz="2000" baseline="0" dirty="0">
                <a:solidFill>
                  <a:schemeClr val="accent2"/>
                </a:solidFill>
              </a:rPr>
              <a:t>Consider redundancy</a:t>
            </a:r>
          </a:p>
          <a:p>
            <a:pPr lvl="1" eaLnBrk="1" hangingPunct="1">
              <a:spcBef>
                <a:spcPct val="50000"/>
              </a:spcBef>
              <a:buFontTx/>
              <a:buChar char="-"/>
            </a:pPr>
            <a:r>
              <a:rPr lang="en-US" altLang="en-US" sz="2000" baseline="0" dirty="0">
                <a:solidFill>
                  <a:schemeClr val="accent2"/>
                </a:solidFill>
              </a:rPr>
              <a:t>Size air conditioners at just under the full building heat load and install two, in a main/alternate configuration</a:t>
            </a:r>
          </a:p>
          <a:p>
            <a:pPr eaLnBrk="1" hangingPunct="1">
              <a:spcBef>
                <a:spcPct val="50000"/>
              </a:spcBef>
              <a:buFontTx/>
              <a:buChar char="-"/>
            </a:pPr>
            <a:r>
              <a:rPr lang="en-US" altLang="en-US" sz="2000" baseline="0" dirty="0">
                <a:solidFill>
                  <a:schemeClr val="accent2"/>
                </a:solidFill>
              </a:rPr>
              <a:t>Always take building and environmental heat load into effect. The transmitter, while the primary source of heat, will not be the ONLY source.</a:t>
            </a:r>
          </a:p>
          <a:p>
            <a:pPr eaLnBrk="1" hangingPunct="1">
              <a:spcBef>
                <a:spcPct val="50000"/>
              </a:spcBef>
              <a:buFontTx/>
              <a:buChar char="-"/>
            </a:pPr>
            <a:r>
              <a:rPr lang="en-US" altLang="en-US" sz="2000" baseline="0" dirty="0">
                <a:solidFill>
                  <a:schemeClr val="accent2"/>
                </a:solidFill>
              </a:rPr>
              <a:t>Depending on location, security to protect outside units from copper thieves may be required.</a:t>
            </a:r>
          </a:p>
        </p:txBody>
      </p:sp>
      <p:sp>
        <p:nvSpPr>
          <p:cNvPr id="94211" name="Rectangle 7">
            <a:extLst>
              <a:ext uri="{FF2B5EF4-FFF2-40B4-BE49-F238E27FC236}">
                <a16:creationId xmlns:a16="http://schemas.microsoft.com/office/drawing/2014/main" id="{142994EF-978F-6022-DEE2-A6A4C04D0E16}"/>
              </a:ext>
            </a:extLst>
          </p:cNvPr>
          <p:cNvSpPr>
            <a:spLocks noChangeArrowheads="1"/>
          </p:cNvSpPr>
          <p:nvPr>
            <p:ph type="title"/>
          </p:nvPr>
        </p:nvSpPr>
        <p:spPr bwMode="auto">
          <a:xfrm>
            <a:off x="1524000" y="274638"/>
            <a:ext cx="8839200" cy="660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Keep Your Cool</a:t>
            </a:r>
          </a:p>
        </p:txBody>
      </p:sp>
      <p:pic>
        <p:nvPicPr>
          <p:cNvPr id="94212" name="Picture 12" descr="air cond">
            <a:extLst>
              <a:ext uri="{FF2B5EF4-FFF2-40B4-BE49-F238E27FC236}">
                <a16:creationId xmlns:a16="http://schemas.microsoft.com/office/drawing/2014/main" id="{AD65F6BE-3DCC-F63C-FBE0-B7A695FF4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105" y="1219993"/>
            <a:ext cx="5889625"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BFFB48A-AB85-EE35-5BF1-6C6FD7BDB6BB}"/>
              </a:ext>
            </a:extLst>
          </p:cNvPr>
          <p:cNvSpPr>
            <a:spLocks noChangeArrowheads="1"/>
          </p:cNvSpPr>
          <p:nvPr>
            <p:ph type="title"/>
          </p:nvPr>
        </p:nvSpPr>
        <p:spPr bwMode="auto">
          <a:xfrm>
            <a:off x="1701800" y="274638"/>
            <a:ext cx="8966200" cy="6731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solidFill>
                  <a:srgbClr val="000066"/>
                </a:solidFill>
              </a:rPr>
              <a:t>Clean equipment is happy equipment</a:t>
            </a:r>
          </a:p>
        </p:txBody>
      </p:sp>
      <p:sp>
        <p:nvSpPr>
          <p:cNvPr id="96259" name="Text Box 6">
            <a:extLst>
              <a:ext uri="{FF2B5EF4-FFF2-40B4-BE49-F238E27FC236}">
                <a16:creationId xmlns:a16="http://schemas.microsoft.com/office/drawing/2014/main" id="{4405C520-2EB6-5216-363B-A998DA1714C0}"/>
              </a:ext>
            </a:extLst>
          </p:cNvPr>
          <p:cNvSpPr txBox="1">
            <a:spLocks noChangeArrowheads="1"/>
          </p:cNvSpPr>
          <p:nvPr/>
        </p:nvSpPr>
        <p:spPr bwMode="auto">
          <a:xfrm>
            <a:off x="3195638" y="5549900"/>
            <a:ext cx="6000750"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chemeClr val="accent2"/>
                </a:solidFill>
              </a:rPr>
              <a:t>Poor airflow, or insufficient cooling, can be expensive!!!</a:t>
            </a:r>
          </a:p>
        </p:txBody>
      </p:sp>
      <p:pic>
        <p:nvPicPr>
          <p:cNvPr id="96260" name="Picture 7" descr="Photo_081408_003">
            <a:extLst>
              <a:ext uri="{FF2B5EF4-FFF2-40B4-BE49-F238E27FC236}">
                <a16:creationId xmlns:a16="http://schemas.microsoft.com/office/drawing/2014/main" id="{BFE4D6F0-DA44-2E37-23A0-8FD5A7579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963" y="1023939"/>
            <a:ext cx="5719762"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9">
            <a:extLst>
              <a:ext uri="{FF2B5EF4-FFF2-40B4-BE49-F238E27FC236}">
                <a16:creationId xmlns:a16="http://schemas.microsoft.com/office/drawing/2014/main" id="{93AFA20E-A504-F028-B8F3-BEE660341FFD}"/>
              </a:ext>
            </a:extLst>
          </p:cNvPr>
          <p:cNvSpPr>
            <a:spLocks noChangeArrowheads="1"/>
          </p:cNvSpPr>
          <p:nvPr>
            <p:ph type="title"/>
          </p:nvPr>
        </p:nvSpPr>
        <p:spPr bwMode="auto">
          <a:xfrm>
            <a:off x="1701800" y="274638"/>
            <a:ext cx="8966200" cy="6731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solidFill>
                  <a:srgbClr val="000066"/>
                </a:solidFill>
              </a:rPr>
              <a:t>Clean equipment is happy equipment</a:t>
            </a:r>
          </a:p>
        </p:txBody>
      </p:sp>
      <p:sp>
        <p:nvSpPr>
          <p:cNvPr id="98307" name="Text Box 12">
            <a:extLst>
              <a:ext uri="{FF2B5EF4-FFF2-40B4-BE49-F238E27FC236}">
                <a16:creationId xmlns:a16="http://schemas.microsoft.com/office/drawing/2014/main" id="{A2568343-EF62-F3AC-E803-E66F94965008}"/>
              </a:ext>
            </a:extLst>
          </p:cNvPr>
          <p:cNvSpPr txBox="1">
            <a:spLocks noChangeArrowheads="1"/>
          </p:cNvSpPr>
          <p:nvPr/>
        </p:nvSpPr>
        <p:spPr bwMode="auto">
          <a:xfrm>
            <a:off x="6803923" y="1111250"/>
            <a:ext cx="52995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Air filters – on incoming air and equipment – are there to keep things clean</a:t>
            </a:r>
          </a:p>
          <a:p>
            <a:pPr eaLnBrk="1" hangingPunct="1">
              <a:spcBef>
                <a:spcPct val="50000"/>
              </a:spcBef>
              <a:buFontTx/>
              <a:buChar char="-"/>
            </a:pPr>
            <a:r>
              <a:rPr lang="en-US" altLang="en-US" sz="2000" baseline="0" dirty="0">
                <a:solidFill>
                  <a:schemeClr val="accent2"/>
                </a:solidFill>
              </a:rPr>
              <a:t>They must be cleaned or replaced regularly</a:t>
            </a:r>
          </a:p>
          <a:p>
            <a:pPr eaLnBrk="1" hangingPunct="1">
              <a:spcBef>
                <a:spcPct val="50000"/>
              </a:spcBef>
              <a:buFontTx/>
              <a:buChar char="-"/>
            </a:pPr>
            <a:r>
              <a:rPr lang="en-US" altLang="en-US" sz="2000" baseline="0" dirty="0">
                <a:solidFill>
                  <a:schemeClr val="accent2"/>
                </a:solidFill>
              </a:rPr>
              <a:t>Equipment should NOT be operated with air filters removed, unless a provisions are in place for additional filtering of incoming air. This is rarely advisable</a:t>
            </a:r>
          </a:p>
          <a:p>
            <a:pPr eaLnBrk="1" hangingPunct="1">
              <a:spcBef>
                <a:spcPct val="50000"/>
              </a:spcBef>
              <a:buFontTx/>
              <a:buChar char="-"/>
            </a:pPr>
            <a:r>
              <a:rPr lang="en-US" altLang="en-US" sz="2000" baseline="0" dirty="0">
                <a:solidFill>
                  <a:schemeClr val="accent2"/>
                </a:solidFill>
              </a:rPr>
              <a:t>Do NOT replace air filters with a different type without consulting the equipment manufacturer</a:t>
            </a:r>
          </a:p>
          <a:p>
            <a:pPr eaLnBrk="1" hangingPunct="1">
              <a:spcBef>
                <a:spcPct val="50000"/>
              </a:spcBef>
              <a:buFontTx/>
              <a:buChar char="-"/>
            </a:pPr>
            <a:r>
              <a:rPr lang="en-US" altLang="en-US" sz="2000" baseline="0" dirty="0">
                <a:solidFill>
                  <a:schemeClr val="accent2"/>
                </a:solidFill>
              </a:rPr>
              <a:t>Some air </a:t>
            </a:r>
            <a:r>
              <a:rPr lang="en-US" altLang="en-US" sz="2000" baseline="0" dirty="0" err="1">
                <a:solidFill>
                  <a:schemeClr val="accent2"/>
                </a:solidFill>
              </a:rPr>
              <a:t>fliters</a:t>
            </a:r>
            <a:r>
              <a:rPr lang="en-US" altLang="en-US" sz="2000" baseline="0" dirty="0">
                <a:solidFill>
                  <a:schemeClr val="accent2"/>
                </a:solidFill>
              </a:rPr>
              <a:t> require spraying with a sticky substance (</a:t>
            </a:r>
            <a:r>
              <a:rPr lang="en-US" altLang="en-US" sz="2000" baseline="0" dirty="0" err="1">
                <a:solidFill>
                  <a:schemeClr val="accent2"/>
                </a:solidFill>
              </a:rPr>
              <a:t>FilterKote</a:t>
            </a:r>
            <a:r>
              <a:rPr lang="en-US" altLang="en-US" sz="2000" baseline="0" dirty="0">
                <a:solidFill>
                  <a:schemeClr val="accent2"/>
                </a:solidFill>
              </a:rPr>
              <a:t>™) for proper operation</a:t>
            </a:r>
          </a:p>
        </p:txBody>
      </p:sp>
      <p:pic>
        <p:nvPicPr>
          <p:cNvPr id="98308" name="Picture 13" descr="Photo_081108_014">
            <a:extLst>
              <a:ext uri="{FF2B5EF4-FFF2-40B4-BE49-F238E27FC236}">
                <a16:creationId xmlns:a16="http://schemas.microsoft.com/office/drawing/2014/main" id="{4319D6F9-5A47-6B38-9FC2-20A1C4D34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33" y="1209073"/>
            <a:ext cx="5920435" cy="443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a:extLst>
              <a:ext uri="{FF2B5EF4-FFF2-40B4-BE49-F238E27FC236}">
                <a16:creationId xmlns:a16="http://schemas.microsoft.com/office/drawing/2014/main" id="{33FD3B10-FF5A-C587-68A4-E7DB19F791B9}"/>
              </a:ext>
            </a:extLst>
          </p:cNvPr>
          <p:cNvSpPr>
            <a:spLocks noChangeArrowheads="1"/>
          </p:cNvSpPr>
          <p:nvPr>
            <p:ph type="title"/>
          </p:nvPr>
        </p:nvSpPr>
        <p:spPr bwMode="auto">
          <a:xfrm>
            <a:off x="1701800" y="274638"/>
            <a:ext cx="8966200" cy="6731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solidFill>
                  <a:srgbClr val="000066"/>
                </a:solidFill>
              </a:rPr>
              <a:t>Clean equipment is happy equipment</a:t>
            </a:r>
          </a:p>
        </p:txBody>
      </p:sp>
      <p:pic>
        <p:nvPicPr>
          <p:cNvPr id="99331" name="Picture 9" descr="IMG00910-20090828-1654">
            <a:extLst>
              <a:ext uri="{FF2B5EF4-FFF2-40B4-BE49-F238E27FC236}">
                <a16:creationId xmlns:a16="http://schemas.microsoft.com/office/drawing/2014/main" id="{48C8F39C-9D9C-2E63-6BE6-097AE2532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8" y="1131533"/>
            <a:ext cx="5733092" cy="429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14">
            <a:extLst>
              <a:ext uri="{FF2B5EF4-FFF2-40B4-BE49-F238E27FC236}">
                <a16:creationId xmlns:a16="http://schemas.microsoft.com/office/drawing/2014/main" id="{181F4819-0D7D-68D4-9EA1-78873383704A}"/>
              </a:ext>
            </a:extLst>
          </p:cNvPr>
          <p:cNvSpPr txBox="1">
            <a:spLocks noChangeArrowheads="1"/>
          </p:cNvSpPr>
          <p:nvPr/>
        </p:nvSpPr>
        <p:spPr bwMode="auto">
          <a:xfrm>
            <a:off x="6841680" y="2074783"/>
            <a:ext cx="4898512"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accent2"/>
                </a:solidFill>
              </a:rPr>
              <a:t>On an AM site, there are other things that should be cleaned occasionally</a:t>
            </a:r>
          </a:p>
          <a:p>
            <a:pPr eaLnBrk="1" hangingPunct="1">
              <a:spcBef>
                <a:spcPct val="50000"/>
              </a:spcBef>
            </a:pPr>
            <a:r>
              <a:rPr lang="en-US" altLang="en-US" sz="2000" baseline="0" dirty="0">
                <a:solidFill>
                  <a:schemeClr val="accent2"/>
                </a:solidFill>
              </a:rPr>
              <a:t>- The owner of this 50 kW AM site wondered why the transmitter shut down with VSWR every time the humidity was high</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390F4DB-7C76-063A-6DF5-F9161EDD93B3}"/>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4000">
                <a:solidFill>
                  <a:srgbClr val="000066"/>
                </a:solidFill>
              </a:rPr>
              <a:t>Wrapping it all up…</a:t>
            </a:r>
          </a:p>
        </p:txBody>
      </p:sp>
      <p:sp>
        <p:nvSpPr>
          <p:cNvPr id="109571" name="Rectangle 3">
            <a:extLst>
              <a:ext uri="{FF2B5EF4-FFF2-40B4-BE49-F238E27FC236}">
                <a16:creationId xmlns:a16="http://schemas.microsoft.com/office/drawing/2014/main" id="{4317DE59-CCCD-BE0F-AD8F-3F74E0732727}"/>
              </a:ext>
            </a:extLst>
          </p:cNvPr>
          <p:cNvSpPr>
            <a:spLocks noGrp="1" noChangeArrowheads="1"/>
          </p:cNvSpPr>
          <p:nvPr>
            <p:ph type="body" idx="1"/>
          </p:nvPr>
        </p:nvSpPr>
        <p:spPr bwMode="auto">
          <a:xfrm>
            <a:off x="1565787" y="1610033"/>
            <a:ext cx="9060426"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600" dirty="0">
                <a:solidFill>
                  <a:schemeClr val="accent2"/>
                </a:solidFill>
              </a:rPr>
              <a:t>Keep it grounded</a:t>
            </a:r>
          </a:p>
          <a:p>
            <a:pPr eaLnBrk="1" hangingPunct="1"/>
            <a:r>
              <a:rPr lang="en-US" altLang="en-US" sz="3600" dirty="0">
                <a:solidFill>
                  <a:schemeClr val="accent2"/>
                </a:solidFill>
              </a:rPr>
              <a:t>Shield as needed</a:t>
            </a:r>
          </a:p>
          <a:p>
            <a:pPr eaLnBrk="1" hangingPunct="1"/>
            <a:r>
              <a:rPr lang="en-US" altLang="en-US" sz="3600" dirty="0">
                <a:solidFill>
                  <a:schemeClr val="accent2"/>
                </a:solidFill>
              </a:rPr>
              <a:t>Move that air</a:t>
            </a:r>
          </a:p>
          <a:p>
            <a:pPr eaLnBrk="1" hangingPunct="1"/>
            <a:r>
              <a:rPr lang="en-US" altLang="en-US" sz="3600" dirty="0">
                <a:solidFill>
                  <a:schemeClr val="accent2"/>
                </a:solidFill>
              </a:rPr>
              <a:t>Keep things clean</a:t>
            </a:r>
          </a:p>
          <a:p>
            <a:pPr eaLnBrk="1" hangingPunct="1"/>
            <a:r>
              <a:rPr lang="en-US" altLang="en-US" sz="3600" dirty="0">
                <a:solidFill>
                  <a:schemeClr val="accent2"/>
                </a:solidFill>
              </a:rPr>
              <a:t>Be Safe</a:t>
            </a:r>
          </a:p>
          <a:p>
            <a:pPr eaLnBrk="1" hangingPunct="1"/>
            <a:r>
              <a:rPr lang="en-US" altLang="en-US" sz="3600" dirty="0">
                <a:solidFill>
                  <a:schemeClr val="accent2"/>
                </a:solidFill>
              </a:rPr>
              <a:t>Protect Yourself – equipment can be replaced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bwMode="auto">
          <a:xfrm>
            <a:off x="4404879" y="189783"/>
            <a:ext cx="3382241" cy="644877"/>
          </a:xfrm>
          <a:noFill/>
          <a:ln algn="ctr">
            <a:miter lim="800000"/>
            <a:headEnd/>
            <a:tailEnd/>
          </a:ln>
        </p:spPr>
        <p:txBody>
          <a:bodyPr vert="horz" wrap="square" lIns="450000" tIns="90000" rIns="0" bIns="0" numCol="1" anchor="ctr" anchorCtr="0" compatLnSpc="1">
            <a:prstTxWarp prst="textNoShape">
              <a:avLst/>
            </a:prstTxWarp>
            <a:spAutoFit/>
          </a:bodyPr>
          <a:lstStyle/>
          <a:p>
            <a:r>
              <a:rPr lang="en-US" sz="3600" dirty="0">
                <a:solidFill>
                  <a:srgbClr val="000066"/>
                </a:solidFill>
              </a:rPr>
              <a:t>Resources</a:t>
            </a:r>
          </a:p>
        </p:txBody>
      </p:sp>
      <p:sp>
        <p:nvSpPr>
          <p:cNvPr id="564227" name="Text Box 3"/>
          <p:cNvSpPr txBox="1">
            <a:spLocks noChangeArrowheads="1"/>
          </p:cNvSpPr>
          <p:nvPr/>
        </p:nvSpPr>
        <p:spPr bwMode="auto">
          <a:xfrm>
            <a:off x="944380" y="1531939"/>
            <a:ext cx="9723621" cy="3000821"/>
          </a:xfrm>
          <a:prstGeom prst="rect">
            <a:avLst/>
          </a:prstGeom>
          <a:noFill/>
          <a:ln w="9525" algn="ctr">
            <a:noFill/>
            <a:miter lim="800000"/>
            <a:headEnd type="none" w="sm" len="sm"/>
            <a:tailEnd type="none" w="sm" len="sm"/>
          </a:ln>
          <a:effectLst/>
        </p:spPr>
        <p:txBody>
          <a:bodyPr wrap="square" lIns="0" tIns="0">
            <a:spAutoFit/>
          </a:bodyPr>
          <a:lstStyle/>
          <a:p>
            <a:r>
              <a:rPr lang="en-US" sz="2400" baseline="0" dirty="0">
                <a:solidFill>
                  <a:schemeClr val="accent2"/>
                </a:solidFill>
                <a:hlinkClick r:id="rId3"/>
              </a:rPr>
              <a:t>https://www.fair-rite.com/determining-the-material-of-a-ferrite-core/</a:t>
            </a:r>
            <a:endParaRPr lang="en-US" sz="2400" baseline="0" dirty="0">
              <a:solidFill>
                <a:schemeClr val="accent2"/>
              </a:solidFill>
            </a:endParaRPr>
          </a:p>
          <a:p>
            <a:endParaRPr lang="en-US" sz="2400" baseline="0" dirty="0">
              <a:solidFill>
                <a:schemeClr val="accent2"/>
              </a:solidFill>
            </a:endParaRPr>
          </a:p>
          <a:p>
            <a:r>
              <a:rPr lang="en-US" sz="2400" baseline="0" dirty="0">
                <a:solidFill>
                  <a:schemeClr val="accent2"/>
                </a:solidFill>
                <a:hlinkClick r:id="rId4"/>
              </a:rPr>
              <a:t>https://www.ti.com/lit/ml/slup124/slup124.pdf</a:t>
            </a:r>
            <a:endParaRPr lang="en-US" sz="2400" baseline="0" dirty="0">
              <a:solidFill>
                <a:schemeClr val="accent2"/>
              </a:solidFill>
            </a:endParaRPr>
          </a:p>
          <a:p>
            <a:endParaRPr lang="en-US" sz="2400" baseline="0" dirty="0">
              <a:solidFill>
                <a:schemeClr val="accent2"/>
              </a:solidFill>
            </a:endParaRPr>
          </a:p>
          <a:p>
            <a:r>
              <a:rPr lang="en-US" sz="2400" baseline="0" dirty="0">
                <a:solidFill>
                  <a:schemeClr val="accent2"/>
                </a:solidFill>
                <a:hlinkClick r:id="rId5"/>
              </a:rPr>
              <a:t>https://en.wikipedia.org/wiki/Permeability_(electromagnetism)</a:t>
            </a:r>
            <a:endParaRPr lang="en-US" sz="2400" baseline="0" dirty="0">
              <a:solidFill>
                <a:schemeClr val="accent2"/>
              </a:solidFill>
            </a:endParaRPr>
          </a:p>
          <a:p>
            <a:endParaRPr lang="en-US" sz="2400" baseline="0" dirty="0">
              <a:solidFill>
                <a:schemeClr val="accent2"/>
              </a:solidFill>
            </a:endParaRPr>
          </a:p>
          <a:p>
            <a:r>
              <a:rPr lang="en-US" sz="2400" baseline="0" dirty="0">
                <a:solidFill>
                  <a:schemeClr val="accent2"/>
                </a:solidFill>
                <a:hlinkClick r:id="rId6"/>
              </a:rPr>
              <a:t>https://www.nutsvolts.com/magazine/article/July2015_HamWorkbench</a:t>
            </a:r>
            <a:endParaRPr lang="en-US" sz="2400" baseline="0" dirty="0">
              <a:solidFill>
                <a:schemeClr val="accent2"/>
              </a:solidFill>
            </a:endParaRPr>
          </a:p>
          <a:p>
            <a:endParaRPr lang="en-US" sz="2400" baseline="0" dirty="0">
              <a:solidFill>
                <a:schemeClr val="accent2"/>
              </a:solidFill>
            </a:endParaRPr>
          </a:p>
        </p:txBody>
      </p:sp>
    </p:spTree>
    <p:extLst>
      <p:ext uri="{BB962C8B-B14F-4D97-AF65-F5344CB8AC3E}">
        <p14:creationId xmlns:p14="http://schemas.microsoft.com/office/powerpoint/2010/main" val="3361535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smoke, large, sitting&#10;&#10;Description automatically generated">
            <a:extLst>
              <a:ext uri="{FF2B5EF4-FFF2-40B4-BE49-F238E27FC236}">
                <a16:creationId xmlns:a16="http://schemas.microsoft.com/office/drawing/2014/main" id="{73DF38CE-43DE-4AB3-978F-7FDF5B2B7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896" y="296129"/>
            <a:ext cx="8464503" cy="5931951"/>
          </a:xfrm>
          <a:prstGeom prst="rect">
            <a:avLst/>
          </a:prstGeom>
        </p:spPr>
      </p:pic>
      <p:sp>
        <p:nvSpPr>
          <p:cNvPr id="6" name="TextBox 5">
            <a:extLst>
              <a:ext uri="{FF2B5EF4-FFF2-40B4-BE49-F238E27FC236}">
                <a16:creationId xmlns:a16="http://schemas.microsoft.com/office/drawing/2014/main" id="{09E5370F-3E2C-4809-8EC6-2F02033C019E}"/>
              </a:ext>
            </a:extLst>
          </p:cNvPr>
          <p:cNvSpPr txBox="1"/>
          <p:nvPr/>
        </p:nvSpPr>
        <p:spPr>
          <a:xfrm>
            <a:off x="2915920" y="6211669"/>
            <a:ext cx="7294880" cy="646331"/>
          </a:xfrm>
          <a:prstGeom prst="rect">
            <a:avLst/>
          </a:prstGeom>
          <a:noFill/>
        </p:spPr>
        <p:txBody>
          <a:bodyPr wrap="square" rtlCol="0">
            <a:spAutoFit/>
          </a:bodyPr>
          <a:lstStyle/>
          <a:p>
            <a:r>
              <a:rPr lang="en-CA" sz="1800" baseline="0" dirty="0">
                <a:solidFill>
                  <a:schemeClr val="accent2">
                    <a:lumMod val="50000"/>
                  </a:schemeClr>
                </a:solidFill>
              </a:rPr>
              <a:t>Photo credit: Elaine Jones Associates, www.elainejonespr.com</a:t>
            </a:r>
          </a:p>
          <a:p>
            <a:endParaRPr lang="en-CA" sz="1800" baseline="0" dirty="0">
              <a:solidFill>
                <a:schemeClr val="accent2">
                  <a:lumMod val="50000"/>
                </a:schemeClr>
              </a:solidFill>
            </a:endParaRPr>
          </a:p>
        </p:txBody>
      </p:sp>
    </p:spTree>
    <p:extLst>
      <p:ext uri="{BB962C8B-B14F-4D97-AF65-F5344CB8AC3E}">
        <p14:creationId xmlns:p14="http://schemas.microsoft.com/office/powerpoint/2010/main" val="24744896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25CC-244D-45C7-B019-E91DE32E0FBA}"/>
              </a:ext>
            </a:extLst>
          </p:cNvPr>
          <p:cNvSpPr>
            <a:spLocks noGrp="1"/>
          </p:cNvSpPr>
          <p:nvPr>
            <p:ph type="ctrTitle"/>
          </p:nvPr>
        </p:nvSpPr>
        <p:spPr>
          <a:xfrm>
            <a:off x="2987964" y="2693987"/>
            <a:ext cx="6216072" cy="1470025"/>
          </a:xfrm>
        </p:spPr>
        <p:txBody>
          <a:bodyPr anchor="t"/>
          <a:lstStyle/>
          <a:p>
            <a:r>
              <a:rPr lang="en-CA" sz="8800" b="1" dirty="0">
                <a:solidFill>
                  <a:srgbClr val="002060"/>
                </a:solidFill>
                <a:effectLst>
                  <a:outerShdw blurRad="38100" dist="38100" dir="2700000" algn="tl">
                    <a:srgbClr val="000000">
                      <a:alpha val="43137"/>
                    </a:srgbClr>
                  </a:outerShdw>
                </a:effectLst>
                <a:latin typeface="Calibri"/>
                <a:cs typeface="Calibri"/>
              </a:rPr>
              <a:t>THANK YOU!</a:t>
            </a:r>
            <a:endParaRPr lang="en-CA" sz="8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63110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2D05FC6-CDBC-05D9-68E4-B4867273897B}"/>
              </a:ext>
            </a:extLst>
          </p:cNvPr>
          <p:cNvSpPr>
            <a:spLocks noGrp="1" noChangeArrowheads="1"/>
          </p:cNvSpPr>
          <p:nvPr>
            <p:ph type="title"/>
          </p:nvPr>
        </p:nvSpPr>
        <p:spPr bwMode="auto">
          <a:xfrm>
            <a:off x="1981200" y="274638"/>
            <a:ext cx="8229600" cy="785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600" dirty="0">
                <a:solidFill>
                  <a:srgbClr val="000066"/>
                </a:solidFill>
              </a:rPr>
              <a:t>Grounding vs Bonding</a:t>
            </a:r>
          </a:p>
        </p:txBody>
      </p:sp>
      <p:sp>
        <p:nvSpPr>
          <p:cNvPr id="20483" name="Rectangle 3">
            <a:extLst>
              <a:ext uri="{FF2B5EF4-FFF2-40B4-BE49-F238E27FC236}">
                <a16:creationId xmlns:a16="http://schemas.microsoft.com/office/drawing/2014/main" id="{B9C9DC25-8C65-2C0B-488A-23DC336A4A45}"/>
              </a:ext>
            </a:extLst>
          </p:cNvPr>
          <p:cNvSpPr>
            <a:spLocks noGrp="1" noChangeArrowheads="1"/>
          </p:cNvSpPr>
          <p:nvPr>
            <p:ph idx="1"/>
          </p:nvPr>
        </p:nvSpPr>
        <p:spPr bwMode="auto">
          <a:xfrm>
            <a:off x="428625" y="1060450"/>
            <a:ext cx="11334750" cy="5464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400" dirty="0">
                <a:solidFill>
                  <a:schemeClr val="accent2"/>
                </a:solidFill>
              </a:rPr>
              <a:t>Grounding is WHERE you connect the conductors</a:t>
            </a:r>
          </a:p>
          <a:p>
            <a:pPr lvl="1" eaLnBrk="1" hangingPunct="1"/>
            <a:r>
              <a:rPr lang="en-US" altLang="en-US" sz="2400" dirty="0">
                <a:solidFill>
                  <a:schemeClr val="accent2"/>
                </a:solidFill>
              </a:rPr>
              <a:t>Ground rods</a:t>
            </a:r>
          </a:p>
          <a:p>
            <a:pPr lvl="1" eaLnBrk="1" hangingPunct="1"/>
            <a:r>
              <a:rPr lang="en-US" altLang="en-US" sz="2400" dirty="0">
                <a:solidFill>
                  <a:schemeClr val="accent2"/>
                </a:solidFill>
              </a:rPr>
              <a:t>Ground terminals on equipment</a:t>
            </a:r>
          </a:p>
          <a:p>
            <a:pPr lvl="1" eaLnBrk="1" hangingPunct="1"/>
            <a:r>
              <a:rPr lang="en-US" altLang="en-US" sz="2400" dirty="0">
                <a:solidFill>
                  <a:schemeClr val="accent2"/>
                </a:solidFill>
              </a:rPr>
              <a:t>Earth connections</a:t>
            </a:r>
          </a:p>
          <a:p>
            <a:pPr lvl="1" eaLnBrk="1" hangingPunct="1"/>
            <a:endParaRPr lang="en-US" altLang="en-US" sz="2400" dirty="0">
              <a:solidFill>
                <a:schemeClr val="accent2"/>
              </a:solidFill>
            </a:endParaRPr>
          </a:p>
          <a:p>
            <a:pPr eaLnBrk="1" hangingPunct="1"/>
            <a:r>
              <a:rPr lang="en-US" altLang="en-US" sz="2400" dirty="0">
                <a:solidFill>
                  <a:schemeClr val="accent2"/>
                </a:solidFill>
              </a:rPr>
              <a:t>Bonding is HOW you connect the conductors</a:t>
            </a:r>
          </a:p>
          <a:p>
            <a:pPr lvl="1" eaLnBrk="1" hangingPunct="1"/>
            <a:r>
              <a:rPr lang="en-US" altLang="en-US" sz="2000" dirty="0">
                <a:solidFill>
                  <a:schemeClr val="accent2"/>
                </a:solidFill>
              </a:rPr>
              <a:t>Mechanically</a:t>
            </a:r>
          </a:p>
          <a:p>
            <a:pPr lvl="2" eaLnBrk="1" hangingPunct="1"/>
            <a:r>
              <a:rPr lang="en-US" altLang="en-US" sz="1600" dirty="0">
                <a:solidFill>
                  <a:schemeClr val="accent2"/>
                </a:solidFill>
              </a:rPr>
              <a:t>Clamps</a:t>
            </a:r>
          </a:p>
          <a:p>
            <a:pPr lvl="2" eaLnBrk="1" hangingPunct="1"/>
            <a:r>
              <a:rPr lang="en-US" altLang="en-US" sz="1600" dirty="0">
                <a:solidFill>
                  <a:schemeClr val="accent2"/>
                </a:solidFill>
              </a:rPr>
              <a:t>Screws</a:t>
            </a:r>
          </a:p>
          <a:p>
            <a:pPr lvl="2" eaLnBrk="1" hangingPunct="1"/>
            <a:r>
              <a:rPr lang="en-US" altLang="en-US" sz="1600" dirty="0">
                <a:solidFill>
                  <a:schemeClr val="accent2"/>
                </a:solidFill>
              </a:rPr>
              <a:t>Compression connectors</a:t>
            </a:r>
          </a:p>
          <a:p>
            <a:pPr lvl="1" eaLnBrk="1" hangingPunct="1"/>
            <a:r>
              <a:rPr lang="en-US" altLang="en-US" sz="2000" dirty="0">
                <a:solidFill>
                  <a:schemeClr val="accent2"/>
                </a:solidFill>
              </a:rPr>
              <a:t>Exothermically</a:t>
            </a:r>
          </a:p>
          <a:p>
            <a:pPr lvl="2" eaLnBrk="1" hangingPunct="1"/>
            <a:r>
              <a:rPr lang="en-US" altLang="en-US" sz="1600" dirty="0">
                <a:solidFill>
                  <a:schemeClr val="accent2"/>
                </a:solidFill>
              </a:rPr>
              <a:t>Brazed, either bronze or Sil-</a:t>
            </a:r>
            <a:r>
              <a:rPr lang="en-US" altLang="en-US" sz="1600" dirty="0" err="1">
                <a:solidFill>
                  <a:schemeClr val="accent2"/>
                </a:solidFill>
              </a:rPr>
              <a:t>Fos</a:t>
            </a:r>
            <a:r>
              <a:rPr lang="en-US" altLang="en-US" sz="1600" dirty="0">
                <a:solidFill>
                  <a:schemeClr val="accent2"/>
                </a:solidFill>
              </a:rPr>
              <a:t> (silver, copper and </a:t>
            </a:r>
            <a:r>
              <a:rPr lang="en-US" altLang="en-US" sz="1600" dirty="0" err="1">
                <a:solidFill>
                  <a:schemeClr val="accent2"/>
                </a:solidFill>
              </a:rPr>
              <a:t>phosporous</a:t>
            </a:r>
            <a:r>
              <a:rPr lang="en-US" altLang="en-US" sz="1600" dirty="0">
                <a:solidFill>
                  <a:schemeClr val="accent2"/>
                </a:solidFill>
              </a:rPr>
              <a:t> alloy)</a:t>
            </a:r>
          </a:p>
          <a:p>
            <a:pPr lvl="2" eaLnBrk="1" hangingPunct="1"/>
            <a:r>
              <a:rPr lang="en-US" altLang="en-US" sz="1600" dirty="0">
                <a:solidFill>
                  <a:schemeClr val="accent2"/>
                </a:solidFill>
              </a:rPr>
              <a:t>Soldered (whether silver, lead/tin or RoHS compliant)</a:t>
            </a:r>
          </a:p>
          <a:p>
            <a:pPr lvl="2" eaLnBrk="1" hangingPunct="1"/>
            <a:r>
              <a:rPr lang="en-US" altLang="en-US" sz="1600" dirty="0">
                <a:solidFill>
                  <a:schemeClr val="accent2"/>
                </a:solidFill>
              </a:rPr>
              <a:t>Cadweld</a:t>
            </a:r>
          </a:p>
        </p:txBody>
      </p:sp>
      <p:pic>
        <p:nvPicPr>
          <p:cNvPr id="3" name="Picture 2">
            <a:extLst>
              <a:ext uri="{FF2B5EF4-FFF2-40B4-BE49-F238E27FC236}">
                <a16:creationId xmlns:a16="http://schemas.microsoft.com/office/drawing/2014/main" id="{C3BAB894-E0FF-95DB-3BFF-1D39675AA24F}"/>
              </a:ext>
            </a:extLst>
          </p:cNvPr>
          <p:cNvPicPr>
            <a:picLocks noChangeAspect="1"/>
          </p:cNvPicPr>
          <p:nvPr/>
        </p:nvPicPr>
        <p:blipFill>
          <a:blip r:embed="rId3"/>
          <a:stretch>
            <a:fillRect/>
          </a:stretch>
        </p:blipFill>
        <p:spPr>
          <a:xfrm>
            <a:off x="7369839" y="2139790"/>
            <a:ext cx="3683189" cy="2902099"/>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2D05FC6-CDBC-05D9-68E4-B4867273897B}"/>
              </a:ext>
            </a:extLst>
          </p:cNvPr>
          <p:cNvSpPr>
            <a:spLocks noGrp="1" noChangeArrowheads="1"/>
          </p:cNvSpPr>
          <p:nvPr>
            <p:ph type="title"/>
          </p:nvPr>
        </p:nvSpPr>
        <p:spPr bwMode="auto">
          <a:xfrm>
            <a:off x="1981200" y="274638"/>
            <a:ext cx="8229600" cy="785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600">
                <a:solidFill>
                  <a:srgbClr val="000066"/>
                </a:solidFill>
              </a:rPr>
              <a:t>Get Well Grounded…</a:t>
            </a:r>
          </a:p>
        </p:txBody>
      </p:sp>
      <p:sp>
        <p:nvSpPr>
          <p:cNvPr id="20483" name="Rectangle 3">
            <a:extLst>
              <a:ext uri="{FF2B5EF4-FFF2-40B4-BE49-F238E27FC236}">
                <a16:creationId xmlns:a16="http://schemas.microsoft.com/office/drawing/2014/main" id="{B9C9DC25-8C65-2C0B-488A-23DC336A4A45}"/>
              </a:ext>
            </a:extLst>
          </p:cNvPr>
          <p:cNvSpPr>
            <a:spLocks noGrp="1" noChangeArrowheads="1"/>
          </p:cNvSpPr>
          <p:nvPr>
            <p:ph idx="1"/>
          </p:nvPr>
        </p:nvSpPr>
        <p:spPr bwMode="auto">
          <a:xfrm>
            <a:off x="428625" y="847725"/>
            <a:ext cx="11334750" cy="5464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accent2"/>
                </a:solidFill>
              </a:rPr>
              <a:t>But not too well grounded</a:t>
            </a:r>
          </a:p>
          <a:p>
            <a:pPr lvl="1" eaLnBrk="1" hangingPunct="1"/>
            <a:r>
              <a:rPr lang="en-US" altLang="en-US" sz="2800">
                <a:solidFill>
                  <a:schemeClr val="accent2"/>
                </a:solidFill>
              </a:rPr>
              <a:t>Too many grounds cause issues too.</a:t>
            </a:r>
          </a:p>
          <a:p>
            <a:pPr lvl="1" eaLnBrk="1" hangingPunct="1"/>
            <a:endParaRPr lang="en-US" altLang="en-US" sz="2800">
              <a:solidFill>
                <a:schemeClr val="accent2"/>
              </a:solidFill>
            </a:endParaRPr>
          </a:p>
          <a:p>
            <a:pPr eaLnBrk="1" hangingPunct="1"/>
            <a:r>
              <a:rPr lang="en-US" altLang="en-US" sz="3200">
                <a:solidFill>
                  <a:schemeClr val="accent2"/>
                </a:solidFill>
              </a:rPr>
              <a:t>Single point (star) grounding is the key</a:t>
            </a:r>
          </a:p>
          <a:p>
            <a:pPr lvl="1" eaLnBrk="1" hangingPunct="1"/>
            <a:r>
              <a:rPr lang="en-US" altLang="en-US" sz="2800">
                <a:solidFill>
                  <a:schemeClr val="accent2"/>
                </a:solidFill>
              </a:rPr>
              <a:t>One ground per item, where possible.</a:t>
            </a:r>
          </a:p>
          <a:p>
            <a:pPr lvl="1" eaLnBrk="1" hangingPunct="1"/>
            <a:endParaRPr lang="en-US" altLang="en-US" sz="2800">
              <a:solidFill>
                <a:schemeClr val="accent2"/>
              </a:solidFill>
            </a:endParaRPr>
          </a:p>
          <a:p>
            <a:pPr lvl="1" eaLnBrk="1" hangingPunct="1"/>
            <a:r>
              <a:rPr lang="en-US" altLang="en-US" sz="2800">
                <a:solidFill>
                  <a:schemeClr val="accent2"/>
                </a:solidFill>
              </a:rPr>
              <a:t>Establish reference ground(s).</a:t>
            </a:r>
          </a:p>
          <a:p>
            <a:pPr lvl="1" eaLnBrk="1" hangingPunct="1"/>
            <a:endParaRPr lang="en-US" altLang="en-US" sz="2800">
              <a:solidFill>
                <a:schemeClr val="accent2"/>
              </a:solidFill>
            </a:endParaRPr>
          </a:p>
          <a:p>
            <a:pPr lvl="1" eaLnBrk="1" hangingPunct="1"/>
            <a:r>
              <a:rPr lang="en-US" altLang="en-US" sz="2800">
                <a:solidFill>
                  <a:schemeClr val="accent2"/>
                </a:solidFill>
              </a:rPr>
              <a:t>Use a tree, if need be.</a:t>
            </a:r>
          </a:p>
        </p:txBody>
      </p:sp>
      <p:cxnSp>
        <p:nvCxnSpPr>
          <p:cNvPr id="3" name="Straight Connector 2">
            <a:extLst>
              <a:ext uri="{FF2B5EF4-FFF2-40B4-BE49-F238E27FC236}">
                <a16:creationId xmlns:a16="http://schemas.microsoft.com/office/drawing/2014/main" id="{10DF37A8-9C30-505C-431F-3B92B1118616}"/>
              </a:ext>
            </a:extLst>
          </p:cNvPr>
          <p:cNvCxnSpPr>
            <a:cxnSpLocks/>
          </p:cNvCxnSpPr>
          <p:nvPr/>
        </p:nvCxnSpPr>
        <p:spPr bwMode="auto">
          <a:xfrm flipV="1">
            <a:off x="10239121" y="1497027"/>
            <a:ext cx="1201668" cy="4521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F3774DD3-F09F-18F1-4967-CC72BEAA8510}"/>
              </a:ext>
            </a:extLst>
          </p:cNvPr>
          <p:cNvCxnSpPr>
            <a:cxnSpLocks/>
          </p:cNvCxnSpPr>
          <p:nvPr/>
        </p:nvCxnSpPr>
        <p:spPr bwMode="auto">
          <a:xfrm flipH="1">
            <a:off x="10239121" y="975815"/>
            <a:ext cx="70132" cy="973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0836639A-8C7D-3DD1-93E1-22BFA60FD96E}"/>
              </a:ext>
            </a:extLst>
          </p:cNvPr>
          <p:cNvCxnSpPr>
            <a:cxnSpLocks/>
          </p:cNvCxnSpPr>
          <p:nvPr/>
        </p:nvCxnSpPr>
        <p:spPr bwMode="auto">
          <a:xfrm>
            <a:off x="9079264" y="1314056"/>
            <a:ext cx="1159857" cy="6389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1B40F840-843B-4918-7F2B-C8FE24EA310A}"/>
              </a:ext>
            </a:extLst>
          </p:cNvPr>
          <p:cNvCxnSpPr>
            <a:cxnSpLocks/>
          </p:cNvCxnSpPr>
          <p:nvPr/>
        </p:nvCxnSpPr>
        <p:spPr bwMode="auto">
          <a:xfrm flipH="1" flipV="1">
            <a:off x="10239121" y="1949197"/>
            <a:ext cx="70131" cy="19402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47BEEB2-A4B5-1A85-2F90-F9528A4637FF}"/>
              </a:ext>
            </a:extLst>
          </p:cNvPr>
          <p:cNvCxnSpPr>
            <a:cxnSpLocks/>
          </p:cNvCxnSpPr>
          <p:nvPr/>
        </p:nvCxnSpPr>
        <p:spPr bwMode="auto">
          <a:xfrm>
            <a:off x="10302508" y="3888056"/>
            <a:ext cx="1327769" cy="453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EED58694-4D91-4694-061D-719E94A102E5}"/>
              </a:ext>
            </a:extLst>
          </p:cNvPr>
          <p:cNvCxnSpPr>
            <a:cxnSpLocks/>
          </p:cNvCxnSpPr>
          <p:nvPr/>
        </p:nvCxnSpPr>
        <p:spPr bwMode="auto">
          <a:xfrm flipV="1">
            <a:off x="9040825" y="3888056"/>
            <a:ext cx="1261683" cy="4952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E7D49EC-A7DE-C74F-A3AA-290E79C7B825}"/>
              </a:ext>
            </a:extLst>
          </p:cNvPr>
          <p:cNvCxnSpPr>
            <a:cxnSpLocks/>
          </p:cNvCxnSpPr>
          <p:nvPr/>
        </p:nvCxnSpPr>
        <p:spPr bwMode="auto">
          <a:xfrm flipH="1" flipV="1">
            <a:off x="10309252" y="3888056"/>
            <a:ext cx="428879" cy="13650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id="{DAF75207-7DC6-2E49-4E5E-47B8366A0758}"/>
              </a:ext>
            </a:extLst>
          </p:cNvPr>
          <p:cNvSpPr/>
          <p:nvPr/>
        </p:nvSpPr>
        <p:spPr bwMode="auto">
          <a:xfrm>
            <a:off x="10636305" y="5253080"/>
            <a:ext cx="378977" cy="3560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30000">
              <a:ln>
                <a:noFill/>
              </a:ln>
              <a:solidFill>
                <a:schemeClr val="folHlink"/>
              </a:solidFill>
              <a:effectLst/>
              <a:latin typeface="Arial" charset="0"/>
            </a:endParaRPr>
          </a:p>
        </p:txBody>
      </p:sp>
      <p:sp>
        <p:nvSpPr>
          <p:cNvPr id="13" name="Rectangle 12">
            <a:extLst>
              <a:ext uri="{FF2B5EF4-FFF2-40B4-BE49-F238E27FC236}">
                <a16:creationId xmlns:a16="http://schemas.microsoft.com/office/drawing/2014/main" id="{6947756F-947B-DFFC-7BBF-CC8942CB3F64}"/>
              </a:ext>
            </a:extLst>
          </p:cNvPr>
          <p:cNvSpPr/>
          <p:nvPr/>
        </p:nvSpPr>
        <p:spPr bwMode="auto">
          <a:xfrm>
            <a:off x="8661848" y="4344762"/>
            <a:ext cx="378977" cy="3560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30000">
              <a:ln>
                <a:noFill/>
              </a:ln>
              <a:solidFill>
                <a:schemeClr val="folHlink"/>
              </a:solidFill>
              <a:effectLst/>
              <a:latin typeface="Arial" charset="0"/>
            </a:endParaRPr>
          </a:p>
        </p:txBody>
      </p:sp>
      <p:sp>
        <p:nvSpPr>
          <p:cNvPr id="14" name="Rectangle 13">
            <a:extLst>
              <a:ext uri="{FF2B5EF4-FFF2-40B4-BE49-F238E27FC236}">
                <a16:creationId xmlns:a16="http://schemas.microsoft.com/office/drawing/2014/main" id="{7A3F4EB4-C18A-BEA8-99DB-06573FB4CF79}"/>
              </a:ext>
            </a:extLst>
          </p:cNvPr>
          <p:cNvSpPr/>
          <p:nvPr/>
        </p:nvSpPr>
        <p:spPr bwMode="auto">
          <a:xfrm>
            <a:off x="11630277" y="4341630"/>
            <a:ext cx="378977" cy="3560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30000">
              <a:ln>
                <a:noFill/>
              </a:ln>
              <a:solidFill>
                <a:schemeClr val="folHlink"/>
              </a:solidFill>
              <a:effectLst/>
              <a:latin typeface="Arial" charset="0"/>
            </a:endParaRPr>
          </a:p>
        </p:txBody>
      </p:sp>
      <p:sp>
        <p:nvSpPr>
          <p:cNvPr id="15" name="Rectangle 14">
            <a:extLst>
              <a:ext uri="{FF2B5EF4-FFF2-40B4-BE49-F238E27FC236}">
                <a16:creationId xmlns:a16="http://schemas.microsoft.com/office/drawing/2014/main" id="{06FAD96F-9CFE-E349-57DA-3AB1CC6DED5D}"/>
              </a:ext>
            </a:extLst>
          </p:cNvPr>
          <p:cNvSpPr/>
          <p:nvPr/>
        </p:nvSpPr>
        <p:spPr bwMode="auto">
          <a:xfrm>
            <a:off x="8700287" y="965537"/>
            <a:ext cx="378977" cy="3560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30000">
              <a:ln>
                <a:noFill/>
              </a:ln>
              <a:solidFill>
                <a:schemeClr val="folHlink"/>
              </a:solidFill>
              <a:effectLst/>
              <a:latin typeface="Arial" charset="0"/>
            </a:endParaRPr>
          </a:p>
        </p:txBody>
      </p:sp>
      <p:sp>
        <p:nvSpPr>
          <p:cNvPr id="16" name="Rectangle 15">
            <a:extLst>
              <a:ext uri="{FF2B5EF4-FFF2-40B4-BE49-F238E27FC236}">
                <a16:creationId xmlns:a16="http://schemas.microsoft.com/office/drawing/2014/main" id="{3983B943-20C2-EF69-DE65-B35C0FAE76C0}"/>
              </a:ext>
            </a:extLst>
          </p:cNvPr>
          <p:cNvSpPr/>
          <p:nvPr/>
        </p:nvSpPr>
        <p:spPr bwMode="auto">
          <a:xfrm>
            <a:off x="10119764" y="645390"/>
            <a:ext cx="378977" cy="3560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30000">
              <a:ln>
                <a:noFill/>
              </a:ln>
              <a:solidFill>
                <a:schemeClr val="folHlink"/>
              </a:solidFill>
              <a:effectLst/>
              <a:latin typeface="Arial" charset="0"/>
            </a:endParaRPr>
          </a:p>
        </p:txBody>
      </p:sp>
      <p:sp>
        <p:nvSpPr>
          <p:cNvPr id="17" name="Rectangle 16">
            <a:extLst>
              <a:ext uri="{FF2B5EF4-FFF2-40B4-BE49-F238E27FC236}">
                <a16:creationId xmlns:a16="http://schemas.microsoft.com/office/drawing/2014/main" id="{3C337989-1A15-10FF-ACAA-236E5C3A33E3}"/>
              </a:ext>
            </a:extLst>
          </p:cNvPr>
          <p:cNvSpPr/>
          <p:nvPr/>
        </p:nvSpPr>
        <p:spPr bwMode="auto">
          <a:xfrm>
            <a:off x="11440789" y="1140978"/>
            <a:ext cx="378977" cy="3560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30000">
              <a:ln>
                <a:noFill/>
              </a:ln>
              <a:solidFill>
                <a:schemeClr val="folHlink"/>
              </a:solidFill>
              <a:effectLst/>
              <a:latin typeface="Arial" charset="0"/>
            </a:endParaRPr>
          </a:p>
        </p:txBody>
      </p:sp>
      <p:cxnSp>
        <p:nvCxnSpPr>
          <p:cNvPr id="23" name="Straight Connector 22">
            <a:extLst>
              <a:ext uri="{FF2B5EF4-FFF2-40B4-BE49-F238E27FC236}">
                <a16:creationId xmlns:a16="http://schemas.microsoft.com/office/drawing/2014/main" id="{C248F524-6954-498F-A2F4-9825F1A35532}"/>
              </a:ext>
            </a:extLst>
          </p:cNvPr>
          <p:cNvCxnSpPr>
            <a:cxnSpLocks/>
          </p:cNvCxnSpPr>
          <p:nvPr/>
        </p:nvCxnSpPr>
        <p:spPr bwMode="auto">
          <a:xfrm flipV="1">
            <a:off x="10270814" y="2949006"/>
            <a:ext cx="1242803" cy="27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29643EA-89ED-AFF0-8B11-81EF08226F6C}"/>
              </a:ext>
            </a:extLst>
          </p:cNvPr>
          <p:cNvCxnSpPr>
            <a:cxnSpLocks/>
          </p:cNvCxnSpPr>
          <p:nvPr/>
        </p:nvCxnSpPr>
        <p:spPr bwMode="auto">
          <a:xfrm flipV="1">
            <a:off x="11513617" y="2949006"/>
            <a:ext cx="0" cy="6536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B2D6B7A-C980-0F08-0F68-F61C1677F28A}"/>
              </a:ext>
            </a:extLst>
          </p:cNvPr>
          <p:cNvCxnSpPr>
            <a:cxnSpLocks/>
          </p:cNvCxnSpPr>
          <p:nvPr/>
        </p:nvCxnSpPr>
        <p:spPr bwMode="auto">
          <a:xfrm flipV="1">
            <a:off x="11353063" y="3595761"/>
            <a:ext cx="321108" cy="57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8EBB2470-259A-231D-0869-FD1510B67C93}"/>
              </a:ext>
            </a:extLst>
          </p:cNvPr>
          <p:cNvCxnSpPr>
            <a:cxnSpLocks/>
          </p:cNvCxnSpPr>
          <p:nvPr/>
        </p:nvCxnSpPr>
        <p:spPr bwMode="auto">
          <a:xfrm>
            <a:off x="11408359" y="3705361"/>
            <a:ext cx="2219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1F90F4F-00F6-12CE-B05D-4578B63B7D83}"/>
              </a:ext>
            </a:extLst>
          </p:cNvPr>
          <p:cNvCxnSpPr>
            <a:cxnSpLocks/>
          </p:cNvCxnSpPr>
          <p:nvPr/>
        </p:nvCxnSpPr>
        <p:spPr bwMode="auto">
          <a:xfrm flipH="1">
            <a:off x="11469530" y="3805394"/>
            <a:ext cx="1160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019674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5">
            <a:extLst>
              <a:ext uri="{FF2B5EF4-FFF2-40B4-BE49-F238E27FC236}">
                <a16:creationId xmlns:a16="http://schemas.microsoft.com/office/drawing/2014/main" id="{943880FA-EB64-46EF-9A8F-28BFBE9088D4}"/>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Get Well Grounded…</a:t>
            </a:r>
          </a:p>
        </p:txBody>
      </p:sp>
      <p:pic>
        <p:nvPicPr>
          <p:cNvPr id="27651" name="Picture 28" descr="IMG00141-20090315-2031">
            <a:extLst>
              <a:ext uri="{FF2B5EF4-FFF2-40B4-BE49-F238E27FC236}">
                <a16:creationId xmlns:a16="http://schemas.microsoft.com/office/drawing/2014/main" id="{0FF52E57-F018-4C31-AB5B-288301DBF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523" y="962713"/>
            <a:ext cx="5428953" cy="40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29">
            <a:extLst>
              <a:ext uri="{FF2B5EF4-FFF2-40B4-BE49-F238E27FC236}">
                <a16:creationId xmlns:a16="http://schemas.microsoft.com/office/drawing/2014/main" id="{E4E1F6DD-5CA9-45D1-A4C5-F437504DEA14}"/>
              </a:ext>
            </a:extLst>
          </p:cNvPr>
          <p:cNvSpPr txBox="1">
            <a:spLocks noChangeArrowheads="1"/>
          </p:cNvSpPr>
          <p:nvPr/>
        </p:nvSpPr>
        <p:spPr bwMode="auto">
          <a:xfrm>
            <a:off x="1429544" y="5182582"/>
            <a:ext cx="93329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3600" dirty="0">
                <a:solidFill>
                  <a:schemeClr val="accent2"/>
                </a:solidFill>
              </a:rPr>
              <a:t>Single point ground for racks and individual pieces in a room</a:t>
            </a:r>
          </a:p>
          <a:p>
            <a:pPr eaLnBrk="1" hangingPunct="1">
              <a:spcBef>
                <a:spcPct val="50000"/>
              </a:spcBef>
              <a:buFontTx/>
              <a:buChar char="-"/>
            </a:pPr>
            <a:r>
              <a:rPr lang="en-US" altLang="en-US" sz="3600" dirty="0">
                <a:solidFill>
                  <a:schemeClr val="accent2"/>
                </a:solidFill>
              </a:rPr>
              <a:t>Keeps all audio shields at a common potential</a:t>
            </a:r>
          </a:p>
          <a:p>
            <a:pPr eaLnBrk="1" hangingPunct="1">
              <a:spcBef>
                <a:spcPct val="50000"/>
              </a:spcBef>
              <a:buFontTx/>
              <a:buChar char="-"/>
            </a:pPr>
            <a:r>
              <a:rPr lang="en-US" altLang="en-US" sz="3600" dirty="0">
                <a:solidFill>
                  <a:schemeClr val="accent2"/>
                </a:solidFill>
              </a:rPr>
              <a:t>What’s wrong with this picture?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09CCD1B-1BF4-E71D-C133-50477002FB37}"/>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rgbClr val="000066"/>
                </a:solidFill>
              </a:rPr>
              <a:t>Get Well Grounded…</a:t>
            </a:r>
          </a:p>
        </p:txBody>
      </p:sp>
      <p:pic>
        <p:nvPicPr>
          <p:cNvPr id="22531" name="Picture 8" descr="IMG00150-20090317-1212">
            <a:extLst>
              <a:ext uri="{FF2B5EF4-FFF2-40B4-BE49-F238E27FC236}">
                <a16:creationId xmlns:a16="http://schemas.microsoft.com/office/drawing/2014/main" id="{E41E6034-E61C-A8AA-2339-BAC1FB481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04888"/>
            <a:ext cx="430053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bulkhead">
            <a:extLst>
              <a:ext uri="{FF2B5EF4-FFF2-40B4-BE49-F238E27FC236}">
                <a16:creationId xmlns:a16="http://schemas.microsoft.com/office/drawing/2014/main" id="{DAFE758E-8A5C-C2E3-FFD4-955693556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38" y="2900363"/>
            <a:ext cx="4283075"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10">
            <a:extLst>
              <a:ext uri="{FF2B5EF4-FFF2-40B4-BE49-F238E27FC236}">
                <a16:creationId xmlns:a16="http://schemas.microsoft.com/office/drawing/2014/main" id="{5B33CC65-DB84-98C3-AFA1-CE51495BC4B5}"/>
              </a:ext>
            </a:extLst>
          </p:cNvPr>
          <p:cNvSpPr txBox="1">
            <a:spLocks noChangeArrowheads="1"/>
          </p:cNvSpPr>
          <p:nvPr/>
        </p:nvSpPr>
        <p:spPr bwMode="auto">
          <a:xfrm>
            <a:off x="6987908" y="1235075"/>
            <a:ext cx="411956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aseline="0" dirty="0">
                <a:solidFill>
                  <a:schemeClr val="accent2"/>
                </a:solidFill>
              </a:rPr>
              <a:t>Buss bar for AC grounds</a:t>
            </a:r>
          </a:p>
          <a:p>
            <a:pPr marL="285750" indent="-285750" eaLnBrk="1" hangingPunct="1">
              <a:spcBef>
                <a:spcPct val="50000"/>
              </a:spcBef>
              <a:buFont typeface="Arial" panose="020B0604020202020204" pitchFamily="34" charset="0"/>
              <a:buChar char="•"/>
            </a:pPr>
            <a:r>
              <a:rPr lang="en-US" altLang="en-US" sz="1800" baseline="0" dirty="0">
                <a:solidFill>
                  <a:schemeClr val="accent2"/>
                </a:solidFill>
              </a:rPr>
              <a:t>Tied to station reference ground</a:t>
            </a:r>
          </a:p>
          <a:p>
            <a:pPr marL="285750" indent="-285750" eaLnBrk="1" hangingPunct="1">
              <a:spcBef>
                <a:spcPct val="50000"/>
              </a:spcBef>
              <a:buFont typeface="Arial" panose="020B0604020202020204" pitchFamily="34" charset="0"/>
              <a:buChar char="•"/>
            </a:pPr>
            <a:r>
              <a:rPr lang="en-US" altLang="en-US" sz="1800" baseline="0" dirty="0">
                <a:solidFill>
                  <a:schemeClr val="accent2"/>
                </a:solidFill>
              </a:rPr>
              <a:t>All primary equipment connected</a:t>
            </a:r>
          </a:p>
        </p:txBody>
      </p:sp>
      <p:sp>
        <p:nvSpPr>
          <p:cNvPr id="22534" name="AutoShape 11">
            <a:extLst>
              <a:ext uri="{FF2B5EF4-FFF2-40B4-BE49-F238E27FC236}">
                <a16:creationId xmlns:a16="http://schemas.microsoft.com/office/drawing/2014/main" id="{B96E916F-E76C-B004-1405-7C9D3542F600}"/>
              </a:ext>
            </a:extLst>
          </p:cNvPr>
          <p:cNvSpPr>
            <a:spLocks noChangeArrowheads="1"/>
          </p:cNvSpPr>
          <p:nvPr/>
        </p:nvSpPr>
        <p:spPr bwMode="auto">
          <a:xfrm>
            <a:off x="6367463" y="1235075"/>
            <a:ext cx="557212" cy="69215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5" name="Text Box 12">
            <a:extLst>
              <a:ext uri="{FF2B5EF4-FFF2-40B4-BE49-F238E27FC236}">
                <a16:creationId xmlns:a16="http://schemas.microsoft.com/office/drawing/2014/main" id="{F3F1AD3D-CF5E-2E46-6EB3-A0A0B70CED9F}"/>
              </a:ext>
            </a:extLst>
          </p:cNvPr>
          <p:cNvSpPr txBox="1">
            <a:spLocks noChangeArrowheads="1"/>
          </p:cNvSpPr>
          <p:nvPr/>
        </p:nvSpPr>
        <p:spPr bwMode="auto">
          <a:xfrm>
            <a:off x="1074738" y="4535488"/>
            <a:ext cx="466407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aseline="0" dirty="0">
                <a:solidFill>
                  <a:schemeClr val="accent2"/>
                </a:solidFill>
              </a:rPr>
              <a:t>Bulkhead ground for coax cables</a:t>
            </a:r>
          </a:p>
          <a:p>
            <a:pPr marL="342900" indent="-342900" eaLnBrk="1" hangingPunct="1">
              <a:spcBef>
                <a:spcPct val="50000"/>
              </a:spcBef>
              <a:buFont typeface="Arial" panose="020B0604020202020204" pitchFamily="34" charset="0"/>
              <a:buChar char="•"/>
            </a:pPr>
            <a:r>
              <a:rPr lang="en-US" altLang="en-US" sz="1800" baseline="0" dirty="0">
                <a:solidFill>
                  <a:schemeClr val="accent2"/>
                </a:solidFill>
              </a:rPr>
              <a:t>Best done where cables enter building</a:t>
            </a:r>
          </a:p>
          <a:p>
            <a:pPr marL="342900" indent="-342900" eaLnBrk="1" hangingPunct="1">
              <a:spcBef>
                <a:spcPct val="50000"/>
              </a:spcBef>
              <a:buFont typeface="Arial" panose="020B0604020202020204" pitchFamily="34" charset="0"/>
              <a:buChar char="•"/>
            </a:pPr>
            <a:r>
              <a:rPr lang="en-US" altLang="en-US" sz="1800" baseline="0" dirty="0">
                <a:solidFill>
                  <a:schemeClr val="accent2"/>
                </a:solidFill>
              </a:rPr>
              <a:t>Connected to station reference ground</a:t>
            </a:r>
          </a:p>
          <a:p>
            <a:pPr marL="342900" indent="-342900" eaLnBrk="1" hangingPunct="1">
              <a:spcBef>
                <a:spcPct val="50000"/>
              </a:spcBef>
              <a:buFont typeface="Arial" panose="020B0604020202020204" pitchFamily="34" charset="0"/>
              <a:buChar char="•"/>
            </a:pPr>
            <a:r>
              <a:rPr lang="en-US" altLang="en-US" sz="1800" baseline="0" dirty="0">
                <a:solidFill>
                  <a:schemeClr val="accent2"/>
                </a:solidFill>
              </a:rPr>
              <a:t>Keep ground leads as short as possible</a:t>
            </a:r>
          </a:p>
        </p:txBody>
      </p:sp>
      <p:sp>
        <p:nvSpPr>
          <p:cNvPr id="22536" name="AutoShape 13">
            <a:extLst>
              <a:ext uri="{FF2B5EF4-FFF2-40B4-BE49-F238E27FC236}">
                <a16:creationId xmlns:a16="http://schemas.microsoft.com/office/drawing/2014/main" id="{30A88A43-A63A-D3E5-68CC-064086F92B90}"/>
              </a:ext>
            </a:extLst>
          </p:cNvPr>
          <p:cNvSpPr>
            <a:spLocks noChangeArrowheads="1"/>
          </p:cNvSpPr>
          <p:nvPr/>
        </p:nvSpPr>
        <p:spPr bwMode="auto">
          <a:xfrm>
            <a:off x="5429250" y="4892675"/>
            <a:ext cx="641350" cy="73025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9B831123-6D4F-95A0-0B46-83D1BD8272CB}"/>
              </a:ext>
            </a:extLst>
          </p:cNvPr>
          <p:cNvSpPr>
            <a:spLocks noGrp="1" noChangeArrowheads="1"/>
          </p:cNvSpPr>
          <p:nvPr>
            <p:ph type="title" sz="quarter"/>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Get Well Grounded…</a:t>
            </a:r>
          </a:p>
        </p:txBody>
      </p:sp>
      <p:pic>
        <p:nvPicPr>
          <p:cNvPr id="25603" name="Picture 9" descr="IMG00622-20090619-1606">
            <a:extLst>
              <a:ext uri="{FF2B5EF4-FFF2-40B4-BE49-F238E27FC236}">
                <a16:creationId xmlns:a16="http://schemas.microsoft.com/office/drawing/2014/main" id="{653A8F69-BEB3-004B-543C-603E9DA72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1044575"/>
            <a:ext cx="3665537"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1">
            <a:extLst>
              <a:ext uri="{FF2B5EF4-FFF2-40B4-BE49-F238E27FC236}">
                <a16:creationId xmlns:a16="http://schemas.microsoft.com/office/drawing/2014/main" id="{FFA6D03A-FE22-CD77-5650-4B2773740513}"/>
              </a:ext>
            </a:extLst>
          </p:cNvPr>
          <p:cNvSpPr txBox="1">
            <a:spLocks noChangeArrowheads="1"/>
          </p:cNvSpPr>
          <p:nvPr/>
        </p:nvSpPr>
        <p:spPr bwMode="auto">
          <a:xfrm>
            <a:off x="6553200" y="1630363"/>
            <a:ext cx="56388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rPr>
              <a:t>Equipment Grounding</a:t>
            </a:r>
          </a:p>
          <a:p>
            <a:pPr eaLnBrk="1" hangingPunct="1">
              <a:spcBef>
                <a:spcPct val="50000"/>
              </a:spcBef>
              <a:buFontTx/>
              <a:buChar char="-"/>
            </a:pPr>
            <a:r>
              <a:rPr lang="en-US" altLang="en-US" sz="2400">
                <a:solidFill>
                  <a:schemeClr val="accent2"/>
                </a:solidFill>
              </a:rPr>
              <a:t>Note the ground loop?</a:t>
            </a:r>
          </a:p>
          <a:p>
            <a:pPr eaLnBrk="1" hangingPunct="1">
              <a:spcBef>
                <a:spcPct val="50000"/>
              </a:spcBef>
              <a:buFontTx/>
              <a:buChar char="-"/>
            </a:pPr>
            <a:r>
              <a:rPr lang="en-US" altLang="en-US" sz="2400">
                <a:solidFill>
                  <a:schemeClr val="accent2"/>
                </a:solidFill>
              </a:rPr>
              <a:t>Avoid attaching conduits to cabinet, except at designated conduit entry points</a:t>
            </a:r>
          </a:p>
          <a:p>
            <a:pPr eaLnBrk="1" hangingPunct="1">
              <a:spcBef>
                <a:spcPct val="50000"/>
              </a:spcBef>
              <a:buFontTx/>
              <a:buChar char="-"/>
            </a:pPr>
            <a:r>
              <a:rPr lang="en-US" altLang="en-US" sz="2400">
                <a:solidFill>
                  <a:schemeClr val="accent2"/>
                </a:solidFill>
              </a:rPr>
              <a:t>Black cable shown is an AC safety ground; on a lightning strike, the chassis could become hot.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a:extLst>
              <a:ext uri="{FF2B5EF4-FFF2-40B4-BE49-F238E27FC236}">
                <a16:creationId xmlns:a16="http://schemas.microsoft.com/office/drawing/2014/main" id="{E688515F-D076-4ADC-9E71-ABA2017CE9D5}"/>
              </a:ext>
            </a:extLst>
          </p:cNvPr>
          <p:cNvSpPr>
            <a:spLocks noGrp="1" noChangeArrowheads="1"/>
          </p:cNvSpPr>
          <p:nvPr>
            <p:ph type="title" sz="quarter"/>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0066"/>
                </a:solidFill>
              </a:rPr>
              <a:t>Get Well Grounded…</a:t>
            </a:r>
          </a:p>
        </p:txBody>
      </p:sp>
      <p:pic>
        <p:nvPicPr>
          <p:cNvPr id="29699" name="Picture 32" descr="IMG00621-20090619-1606">
            <a:extLst>
              <a:ext uri="{FF2B5EF4-FFF2-40B4-BE49-F238E27FC236}">
                <a16:creationId xmlns:a16="http://schemas.microsoft.com/office/drawing/2014/main" id="{3BC64665-E42B-40AD-A857-A94A71B32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481" y="948621"/>
            <a:ext cx="6213038" cy="46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3">
            <a:extLst>
              <a:ext uri="{FF2B5EF4-FFF2-40B4-BE49-F238E27FC236}">
                <a16:creationId xmlns:a16="http://schemas.microsoft.com/office/drawing/2014/main" id="{12C81DE7-0EAE-4DA7-B500-010B0DF25B97}"/>
              </a:ext>
            </a:extLst>
          </p:cNvPr>
          <p:cNvSpPr txBox="1">
            <a:spLocks noChangeArrowheads="1"/>
          </p:cNvSpPr>
          <p:nvPr/>
        </p:nvSpPr>
        <p:spPr bwMode="auto">
          <a:xfrm>
            <a:off x="1661858" y="5824538"/>
            <a:ext cx="886828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chemeClr val="accent2"/>
                </a:solidFill>
              </a:rPr>
              <a:t>MAKE SURE YOUR GROUND CONNECTION IS ACTUALLY GROUND!!!</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3000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30000" smtClean="0">
            <a:ln>
              <a:noFill/>
            </a:ln>
            <a:solidFill>
              <a:schemeClr val="folHlink"/>
            </a:solidFill>
            <a:effectLst/>
            <a:latin typeface="Arial" charset="0"/>
          </a:defRPr>
        </a:defPPr>
      </a:lstStyle>
    </a:lnDef>
    <a:txDef>
      <a:spPr>
        <a:noFill/>
      </a:spPr>
      <a:bodyPr wrap="square" rtlCol="0">
        <a:spAutoFit/>
      </a:bodyPr>
      <a:lstStyle>
        <a:defPPr>
          <a:defRPr sz="3200" baseline="0" dirty="0" smtClean="0">
            <a:solidFill>
              <a:schemeClr val="accent2">
                <a:lumMod val="50000"/>
              </a:schemeClr>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75a08fd3-1f59-46b9-b4a0-373295cc52ff">
      <UserInfo>
        <DisplayName>Chuck Kelly</DisplayName>
        <AccountId>80</AccountId>
        <AccountType/>
      </UserInfo>
      <UserInfo>
        <DisplayName>Alex Morash</DisplayName>
        <AccountId>55</AccountId>
        <AccountType/>
      </UserInfo>
      <UserInfo>
        <DisplayName>John Whyte</DisplayName>
        <AccountId>136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9D61C11698D8F419BE0494B73A885DF" ma:contentTypeVersion="6" ma:contentTypeDescription="Create a new document." ma:contentTypeScope="" ma:versionID="b00004b34292642d4d2cdb37a2d6f6c0">
  <xsd:schema xmlns:xsd="http://www.w3.org/2001/XMLSchema" xmlns:xs="http://www.w3.org/2001/XMLSchema" xmlns:p="http://schemas.microsoft.com/office/2006/metadata/properties" xmlns:ns2="c40ddf0b-a0fa-4770-a6fb-e7e77532e56f" xmlns:ns3="75a08fd3-1f59-46b9-b4a0-373295cc52ff" targetNamespace="http://schemas.microsoft.com/office/2006/metadata/properties" ma:root="true" ma:fieldsID="46b23b00ebcde5df37b07ff5400c605a" ns2:_="" ns3:_="">
    <xsd:import namespace="c40ddf0b-a0fa-4770-a6fb-e7e77532e56f"/>
    <xsd:import namespace="75a08fd3-1f59-46b9-b4a0-373295cc52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ddf0b-a0fa-4770-a6fb-e7e77532e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a08fd3-1f59-46b9-b4a0-373295cc52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83C7F-F1CD-4BC6-8D07-D75F5294E39C}">
  <ds:schemaRefs>
    <ds:schemaRef ds:uri="http://schemas.microsoft.com/office/2006/metadata/longProperties"/>
  </ds:schemaRefs>
</ds:datastoreItem>
</file>

<file path=customXml/itemProps2.xml><?xml version="1.0" encoding="utf-8"?>
<ds:datastoreItem xmlns:ds="http://schemas.openxmlformats.org/officeDocument/2006/customXml" ds:itemID="{30C2F77E-6493-488A-9A77-572F70386126}">
  <ds:schemaRefs>
    <ds:schemaRef ds:uri="http://purl.org/dc/dcmitype/"/>
    <ds:schemaRef ds:uri="http://schemas.microsoft.com/office/infopath/2007/PartnerControls"/>
    <ds:schemaRef ds:uri="http://purl.org/dc/elements/1.1/"/>
    <ds:schemaRef ds:uri="http://schemas.microsoft.com/office/2006/metadata/properties"/>
    <ds:schemaRef ds:uri="c40ddf0b-a0fa-4770-a6fb-e7e77532e56f"/>
    <ds:schemaRef ds:uri="http://schemas.microsoft.com/office/2006/documentManagement/types"/>
    <ds:schemaRef ds:uri="http://purl.org/dc/terms/"/>
    <ds:schemaRef ds:uri="http://schemas.openxmlformats.org/package/2006/metadata/core-properties"/>
    <ds:schemaRef ds:uri="75a08fd3-1f59-46b9-b4a0-373295cc52ff"/>
    <ds:schemaRef ds:uri="http://www.w3.org/XML/1998/namespace"/>
  </ds:schemaRefs>
</ds:datastoreItem>
</file>

<file path=customXml/itemProps3.xml><?xml version="1.0" encoding="utf-8"?>
<ds:datastoreItem xmlns:ds="http://schemas.openxmlformats.org/officeDocument/2006/customXml" ds:itemID="{3D955D8C-C632-4846-9929-A6F3749810DA}">
  <ds:schemaRefs>
    <ds:schemaRef ds:uri="http://schemas.microsoft.com/sharepoint/v3/contenttype/forms"/>
  </ds:schemaRefs>
</ds:datastoreItem>
</file>

<file path=customXml/itemProps4.xml><?xml version="1.0" encoding="utf-8"?>
<ds:datastoreItem xmlns:ds="http://schemas.openxmlformats.org/officeDocument/2006/customXml" ds:itemID="{B9EB9919-D0BF-4BCB-9C0A-DD17EB7DF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ddf0b-a0fa-4770-a6fb-e7e77532e56f"/>
    <ds:schemaRef ds:uri="75a08fd3-1f59-46b9-b4a0-373295cc5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TotalTime>
  <Words>1256</Words>
  <Application>Microsoft Office PowerPoint</Application>
  <PresentationFormat>Widescreen</PresentationFormat>
  <Paragraphs>188</Paragraphs>
  <Slides>30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Frutiger LT Std 87 ExtraBlk Cn</vt:lpstr>
      <vt:lpstr>Default Design</vt:lpstr>
      <vt:lpstr>PowerPoint Presentation</vt:lpstr>
      <vt:lpstr>Ideas for things to discuss</vt:lpstr>
      <vt:lpstr>PowerPoint Presentation</vt:lpstr>
      <vt:lpstr>Grounding vs Bonding</vt:lpstr>
      <vt:lpstr>Get Well Grounded…</vt:lpstr>
      <vt:lpstr>Get Well Grounded…</vt:lpstr>
      <vt:lpstr>Get Well Grounded…</vt:lpstr>
      <vt:lpstr>Get Well Grounded…</vt:lpstr>
      <vt:lpstr>Get Well Grounded…</vt:lpstr>
      <vt:lpstr>Get Well Grounded…</vt:lpstr>
      <vt:lpstr>PowerPoint Presentation</vt:lpstr>
      <vt:lpstr>Keep your Shields UP!</vt:lpstr>
      <vt:lpstr>Keep your Shields UP!</vt:lpstr>
      <vt:lpstr>Always Use Protection</vt:lpstr>
      <vt:lpstr>Always Use Protection</vt:lpstr>
      <vt:lpstr>Typical Site</vt:lpstr>
      <vt:lpstr>Typical Site</vt:lpstr>
      <vt:lpstr>Installation of Surge Protector</vt:lpstr>
      <vt:lpstr>Improving Layout</vt:lpstr>
      <vt:lpstr>Keep Your Cool</vt:lpstr>
      <vt:lpstr>Cooling and Air Handling </vt:lpstr>
      <vt:lpstr>Cooling and Air Handling </vt:lpstr>
      <vt:lpstr>Keep Your Cool</vt:lpstr>
      <vt:lpstr>Keep Your Cool</vt:lpstr>
      <vt:lpstr>Clean equipment is happy equipment</vt:lpstr>
      <vt:lpstr>Clean equipment is happy equipment</vt:lpstr>
      <vt:lpstr>Clean equipment is happy equipment</vt:lpstr>
      <vt:lpstr>Wrapping it all up…</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Sylvester</dc:creator>
  <cp:lastModifiedBy>Jeff Welton</cp:lastModifiedBy>
  <cp:revision>50</cp:revision>
  <dcterms:created xsi:type="dcterms:W3CDTF">2020-04-24T12:12:12Z</dcterms:created>
  <dcterms:modified xsi:type="dcterms:W3CDTF">2023-04-11T14:38:40Z</dcterms:modified>
</cp:coreProperties>
</file>