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81" r:id="rId2"/>
    <p:sldId id="655" r:id="rId3"/>
    <p:sldId id="657" r:id="rId4"/>
    <p:sldId id="668" r:id="rId5"/>
    <p:sldId id="669" r:id="rId6"/>
    <p:sldId id="677" r:id="rId7"/>
    <p:sldId id="667" r:id="rId8"/>
    <p:sldId id="670" r:id="rId9"/>
    <p:sldId id="666" r:id="rId10"/>
    <p:sldId id="665" r:id="rId11"/>
    <p:sldId id="671" r:id="rId12"/>
    <p:sldId id="678" r:id="rId13"/>
    <p:sldId id="664" r:id="rId14"/>
    <p:sldId id="661" r:id="rId15"/>
    <p:sldId id="663" r:id="rId16"/>
    <p:sldId id="662" r:id="rId17"/>
    <p:sldId id="712" r:id="rId18"/>
    <p:sldId id="681" r:id="rId19"/>
    <p:sldId id="660" r:id="rId20"/>
    <p:sldId id="659" r:id="rId21"/>
    <p:sldId id="680" r:id="rId22"/>
    <p:sldId id="658" r:id="rId23"/>
    <p:sldId id="700" r:id="rId24"/>
    <p:sldId id="682" r:id="rId25"/>
    <p:sldId id="684" r:id="rId26"/>
    <p:sldId id="713" r:id="rId27"/>
    <p:sldId id="703" r:id="rId28"/>
    <p:sldId id="688" r:id="rId29"/>
    <p:sldId id="691" r:id="rId30"/>
    <p:sldId id="692" r:id="rId31"/>
    <p:sldId id="693" r:id="rId32"/>
    <p:sldId id="694" r:id="rId33"/>
    <p:sldId id="696" r:id="rId34"/>
    <p:sldId id="686" r:id="rId35"/>
    <p:sldId id="689" r:id="rId36"/>
    <p:sldId id="709" r:id="rId37"/>
    <p:sldId id="704" r:id="rId38"/>
    <p:sldId id="715" r:id="rId39"/>
    <p:sldId id="714" r:id="rId40"/>
    <p:sldId id="707" r:id="rId41"/>
    <p:sldId id="708" r:id="rId42"/>
    <p:sldId id="710" r:id="rId43"/>
    <p:sldId id="711" r:id="rId44"/>
    <p:sldId id="654" r:id="rId45"/>
    <p:sldId id="650" r:id="rId46"/>
    <p:sldId id="653" r:id="rId47"/>
    <p:sldId id="702" r:id="rId48"/>
  </p:sldIdLst>
  <p:sldSz cx="12192000" cy="6858000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032A5B"/>
    <a:srgbClr val="A8A9AD"/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7" autoAdjust="0"/>
    <p:restoredTop sz="97064" autoAdjust="0"/>
  </p:normalViewPr>
  <p:slideViewPr>
    <p:cSldViewPr snapToGrid="0">
      <p:cViewPr varScale="1">
        <p:scale>
          <a:sx n="54" d="100"/>
          <a:sy n="54" d="100"/>
        </p:scale>
        <p:origin x="64" y="6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892"/>
    </p:cViewPr>
  </p:sorterViewPr>
  <p:notesViewPr>
    <p:cSldViewPr snapToGrid="0">
      <p:cViewPr varScale="1">
        <p:scale>
          <a:sx n="59" d="100"/>
          <a:sy n="59" d="100"/>
        </p:scale>
        <p:origin x="-1902" y="-78"/>
      </p:cViewPr>
      <p:guideLst>
        <p:guide orient="horz" pos="2927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Welton" userId="c0e7dac0-e3d3-4ea5-b82d-8fd0d3f8fe78" providerId="ADAL" clId="{CE7CE978-75AC-4B2F-8A7A-F7FA639E631E}"/>
    <pc:docChg chg="modSld">
      <pc:chgData name="Jeff Welton" userId="c0e7dac0-e3d3-4ea5-b82d-8fd0d3f8fe78" providerId="ADAL" clId="{CE7CE978-75AC-4B2F-8A7A-F7FA639E631E}" dt="2021-06-24T15:28:53.120" v="21" actId="20577"/>
      <pc:docMkLst>
        <pc:docMk/>
      </pc:docMkLst>
      <pc:sldChg chg="modSp mod">
        <pc:chgData name="Jeff Welton" userId="c0e7dac0-e3d3-4ea5-b82d-8fd0d3f8fe78" providerId="ADAL" clId="{CE7CE978-75AC-4B2F-8A7A-F7FA639E631E}" dt="2021-06-24T15:28:53.120" v="21" actId="20577"/>
        <pc:sldMkLst>
          <pc:docMk/>
          <pc:sldMk cId="0" sldId="281"/>
        </pc:sldMkLst>
        <pc:spChg chg="mod">
          <ac:chgData name="Jeff Welton" userId="c0e7dac0-e3d3-4ea5-b82d-8fd0d3f8fe78" providerId="ADAL" clId="{CE7CE978-75AC-4B2F-8A7A-F7FA639E631E}" dt="2021-06-24T15:28:53.120" v="21" actId="20577"/>
          <ac:spMkLst>
            <pc:docMk/>
            <pc:sldMk cId="0" sldId="281"/>
            <ac:spMk id="6247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65BAF1BA-2A8A-477C-8BAF-2E2D76B502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96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99C5B-8F91-4EE1-BF50-B06F11094015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11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1" y="4343713"/>
            <a:ext cx="5485158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722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D14229-6872-4BE9-B136-8BEE28C79A61}" type="slidenum">
              <a:rPr lang="en-US"/>
              <a:pPr/>
              <a:t>2</a:t>
            </a:fld>
            <a:endParaRPr lang="en-US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14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D6732-2928-4C22-AA14-BCE94006813C}" type="slidenum">
              <a:rPr lang="en-US"/>
              <a:pPr/>
              <a:t>6</a:t>
            </a:fld>
            <a:endParaRPr lang="en-US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More and more, employees are being tasked with multiple responsibilities. With the prevalence of IT based equipment, frequently a new replacement for a retiring engineer will be selected based more on their computer skills than their RF and component level troubleshooting abilities.</a:t>
            </a:r>
          </a:p>
        </p:txBody>
      </p:sp>
    </p:spTree>
    <p:extLst>
      <p:ext uri="{BB962C8B-B14F-4D97-AF65-F5344CB8AC3E}">
        <p14:creationId xmlns:p14="http://schemas.microsoft.com/office/powerpoint/2010/main" val="392811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E14CE-53DE-4528-9F61-9CDAF6CFACC9}" type="slidenum">
              <a:rPr lang="en-US"/>
              <a:pPr/>
              <a:t>18</a:t>
            </a:fld>
            <a:endParaRPr lang="en-US"/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247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03E34-7A16-42E1-A165-9E5B4B10954F}" type="slidenum">
              <a:rPr lang="en-US"/>
              <a:pPr/>
              <a:t>21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35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0E877-1EFD-49B1-85BF-722371E6B43E}" type="slidenum">
              <a:rPr lang="en-US"/>
              <a:pPr/>
              <a:t>24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470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4098C-6B6C-4F8E-8116-4FCE86DD923D}" type="slidenum">
              <a:rPr lang="en-US"/>
              <a:pPr/>
              <a:t>25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3536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E7B21-C0D5-438D-BE38-BEBB54D2299E}" type="slidenum">
              <a:rPr lang="en-US"/>
              <a:pPr/>
              <a:t>45</a:t>
            </a:fld>
            <a:endParaRPr lang="en-US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720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8F1F3-E0B3-4555-871E-E97A24229D18}" type="slidenum">
              <a:rPr lang="en-US"/>
              <a:pPr/>
              <a:t>46</a:t>
            </a:fld>
            <a:endParaRPr 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3250"/>
            <a:ext cx="5029200" cy="4186238"/>
          </a:xfrm>
        </p:spPr>
        <p:txBody>
          <a:bodyPr/>
          <a:lstStyle/>
          <a:p>
            <a:r>
              <a:rPr lang="en-US"/>
              <a:t>The numbers next to the transmitters indicate wattage, so XR3 = 3000 watts</a:t>
            </a:r>
          </a:p>
          <a:p>
            <a:endParaRPr lang="en-US"/>
          </a:p>
          <a:p>
            <a:r>
              <a:rPr lang="en-US"/>
              <a:t>On NavAids it is different, typically it is 4x power</a:t>
            </a:r>
          </a:p>
        </p:txBody>
      </p:sp>
    </p:spTree>
    <p:extLst>
      <p:ext uri="{BB962C8B-B14F-4D97-AF65-F5344CB8AC3E}">
        <p14:creationId xmlns:p14="http://schemas.microsoft.com/office/powerpoint/2010/main" val="389851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Making Digital Radio Work white background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550233" y="6386393"/>
            <a:ext cx="3421633" cy="30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2192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02DEED-93D0-489D-9DB4-4CF12BA9CC7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68290"/>
            <a:ext cx="1550170" cy="7897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radio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radio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s://www.nautel.com/newsletters/" TargetMode="Externa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hyperlink" Target="https://www.youtube.com/user/NautelLtd" TargetMode="External"/><Relationship Id="rId4" Type="http://schemas.openxmlformats.org/officeDocument/2006/relationships/hyperlink" Target="https://www.nautel.com/resources/webinars/" TargetMode="External"/><Relationship Id="rId9" Type="http://schemas.openxmlformats.org/officeDocument/2006/relationships/image" Target="../media/image48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18" Type="http://schemas.openxmlformats.org/officeDocument/2006/relationships/image" Target="../media/image6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5" Type="http://schemas.openxmlformats.org/officeDocument/2006/relationships/image" Target="../media/image61.jpeg"/><Relationship Id="rId10" Type="http://schemas.openxmlformats.org/officeDocument/2006/relationships/image" Target="../media/image56.wmf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623498" y="2144714"/>
            <a:ext cx="699422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32A5B"/>
                </a:solidFill>
              </a:rPr>
              <a:t>Working Alone</a:t>
            </a:r>
          </a:p>
          <a:p>
            <a:endParaRPr lang="en-US" sz="3200" dirty="0"/>
          </a:p>
          <a:p>
            <a:r>
              <a:rPr lang="en-US" sz="2400" b="1" dirty="0">
                <a:solidFill>
                  <a:srgbClr val="FF9900"/>
                </a:solidFill>
              </a:rPr>
              <a:t>Not Recommended, but Sometimes Necessary</a:t>
            </a:r>
            <a:endParaRPr lang="en-US" sz="5000" b="1" dirty="0">
              <a:solidFill>
                <a:srgbClr val="FF9900"/>
              </a:solidFill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3833812" y="4645984"/>
            <a:ext cx="4524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</a:rPr>
              <a:t>CCBE Lunch June 2021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32A5B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32A5B"/>
                </a:solidFill>
              </a:rPr>
              <a:t>Jeff Welton, CBRE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32A5B"/>
                </a:solidFill>
              </a:rPr>
              <a:t>Regional Sales Manager, Central U.S.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8325" y="2733676"/>
            <a:ext cx="8229600" cy="3459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00066"/>
                </a:solidFill>
              </a:rPr>
              <a:t>More and more, the person tasked in maintaining the station may have a solid IT background, but have much less training and experience related to dealing with high voltage situations.</a:t>
            </a:r>
          </a:p>
          <a:p>
            <a:pPr>
              <a:buFontTx/>
              <a:buNone/>
            </a:pPr>
            <a:endParaRPr lang="en-US" sz="2400">
              <a:solidFill>
                <a:srgbClr val="000066"/>
              </a:solidFill>
            </a:endParaRPr>
          </a:p>
          <a:p>
            <a:pPr lvl="1"/>
            <a:r>
              <a:rPr lang="en-US" sz="2000">
                <a:solidFill>
                  <a:srgbClr val="000066"/>
                </a:solidFill>
              </a:rPr>
              <a:t>Power Supplies</a:t>
            </a:r>
          </a:p>
          <a:p>
            <a:pPr lvl="1"/>
            <a:r>
              <a:rPr lang="en-US" sz="2000">
                <a:solidFill>
                  <a:srgbClr val="000066"/>
                </a:solidFill>
              </a:rPr>
              <a:t>Tube cavities</a:t>
            </a:r>
          </a:p>
          <a:p>
            <a:pPr lvl="1"/>
            <a:r>
              <a:rPr lang="en-US" sz="2000">
                <a:solidFill>
                  <a:srgbClr val="000066"/>
                </a:solidFill>
              </a:rPr>
              <a:t>RF Filters, Phasors, Antenna Tuning Networks</a:t>
            </a:r>
          </a:p>
        </p:txBody>
      </p:sp>
      <p:pic>
        <p:nvPicPr>
          <p:cNvPr id="882693" name="Picture 5" descr="mpers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826" y="1314450"/>
            <a:ext cx="8399463" cy="1257300"/>
          </a:xfrm>
          <a:prstGeom prst="rect">
            <a:avLst/>
          </a:prstGeom>
          <a:noFill/>
        </p:spPr>
      </p:pic>
      <p:sp>
        <p:nvSpPr>
          <p:cNvPr id="882694" name="Text Box 6"/>
          <p:cNvSpPr txBox="1">
            <a:spLocks noChangeArrowheads="1"/>
          </p:cNvSpPr>
          <p:nvPr/>
        </p:nvSpPr>
        <p:spPr bwMode="auto">
          <a:xfrm>
            <a:off x="2781300" y="2247900"/>
            <a:ext cx="676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32A5B"/>
                </a:solidFill>
              </a:rPr>
              <a:t>Mark Persons, “Where Have All the Engineers Gone?”, Radio World, 16 May 2012</a:t>
            </a:r>
          </a:p>
        </p:txBody>
      </p:sp>
      <p:sp>
        <p:nvSpPr>
          <p:cNvPr id="882695" name="Rectangle 7"/>
          <p:cNvSpPr>
            <a:spLocks noChangeArrowheads="1"/>
          </p:cNvSpPr>
          <p:nvPr/>
        </p:nvSpPr>
        <p:spPr bwMode="auto">
          <a:xfrm>
            <a:off x="1981201" y="1276350"/>
            <a:ext cx="8448675" cy="9334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2696" name="Rectangle 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rgbClr val="000066"/>
                </a:solidFill>
              </a:rPr>
              <a:t>Resulting Safety Concerns</a:t>
            </a:r>
            <a:r>
              <a:rPr lang="en-US"/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rgbClr val="000066"/>
                </a:solidFill>
              </a:rPr>
              <a:t>Resulting Safety Concerns	</a:t>
            </a:r>
          </a:p>
        </p:txBody>
      </p:sp>
      <p:pic>
        <p:nvPicPr>
          <p:cNvPr id="888836" name="Picture 4" descr="dea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464" y="1076325"/>
            <a:ext cx="8524875" cy="1790700"/>
          </a:xfrm>
          <a:prstGeom prst="rect">
            <a:avLst/>
          </a:prstGeom>
          <a:noFill/>
        </p:spPr>
      </p:pic>
      <p:pic>
        <p:nvPicPr>
          <p:cNvPr id="888837" name="Picture 5" descr="dead2"/>
          <p:cNvPicPr>
            <a:picLocks noChangeAspect="1" noChangeArrowheads="1"/>
          </p:cNvPicPr>
          <p:nvPr/>
        </p:nvPicPr>
        <p:blipFill>
          <a:blip r:embed="rId3" cstate="print"/>
          <a:srcRect b="71001"/>
          <a:stretch>
            <a:fillRect/>
          </a:stretch>
        </p:blipFill>
        <p:spPr bwMode="auto">
          <a:xfrm>
            <a:off x="2900364" y="3133726"/>
            <a:ext cx="6238875" cy="276225"/>
          </a:xfrm>
          <a:prstGeom prst="rect">
            <a:avLst/>
          </a:prstGeom>
          <a:noFill/>
        </p:spPr>
      </p:pic>
      <p:pic>
        <p:nvPicPr>
          <p:cNvPr id="888838" name="Picture 6" descr="dead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4975" y="3698876"/>
            <a:ext cx="8707438" cy="887413"/>
          </a:xfrm>
          <a:prstGeom prst="rect">
            <a:avLst/>
          </a:prstGeom>
          <a:noFill/>
        </p:spPr>
      </p:pic>
      <p:sp>
        <p:nvSpPr>
          <p:cNvPr id="888839" name="Rectangle 7"/>
          <p:cNvSpPr>
            <a:spLocks noChangeArrowheads="1"/>
          </p:cNvSpPr>
          <p:nvPr/>
        </p:nvSpPr>
        <p:spPr bwMode="auto">
          <a:xfrm>
            <a:off x="2819400" y="3095626"/>
            <a:ext cx="6438900" cy="409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8840" name="Text Box 8"/>
          <p:cNvSpPr txBox="1">
            <a:spLocks noChangeArrowheads="1"/>
          </p:cNvSpPr>
          <p:nvPr/>
        </p:nvSpPr>
        <p:spPr bwMode="auto">
          <a:xfrm>
            <a:off x="1819275" y="4848226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More frequently, engineers are working alone, often after a full day at another job, bringing fatigue into the equation.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028" name="Picture 4" descr="wisnpha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51" y="1371601"/>
            <a:ext cx="6234113" cy="4156075"/>
          </a:xfrm>
          <a:prstGeom prst="rect">
            <a:avLst/>
          </a:prstGeom>
          <a:noFill/>
        </p:spPr>
      </p:pic>
      <p:sp>
        <p:nvSpPr>
          <p:cNvPr id="897029" name="Text Box 5"/>
          <p:cNvSpPr txBox="1">
            <a:spLocks noChangeArrowheads="1"/>
          </p:cNvSpPr>
          <p:nvPr/>
        </p:nvSpPr>
        <p:spPr bwMode="auto">
          <a:xfrm>
            <a:off x="3381376" y="5543551"/>
            <a:ext cx="5610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32A5B"/>
                </a:solidFill>
              </a:rPr>
              <a:t>Photo of WISN phasor © </a:t>
            </a:r>
            <a:r>
              <a:rPr lang="en-US" sz="1000">
                <a:solidFill>
                  <a:srgbClr val="032A5B"/>
                </a:solidFill>
                <a:hlinkClick r:id="rId3"/>
              </a:rPr>
              <a:t>www.oldradio.com</a:t>
            </a:r>
            <a:r>
              <a:rPr lang="en-US" sz="1000">
                <a:solidFill>
                  <a:srgbClr val="032A5B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rgbClr val="000066"/>
                </a:solidFill>
              </a:rPr>
              <a:t>29CFR1910 says:</a:t>
            </a:r>
          </a:p>
        </p:txBody>
      </p:sp>
      <p:pic>
        <p:nvPicPr>
          <p:cNvPr id="8816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602" y="1698363"/>
            <a:ext cx="4310796" cy="355455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000066"/>
                </a:solidFill>
              </a:rPr>
              <a:t>Costs of Fewer Engineers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314450"/>
            <a:ext cx="8229600" cy="4802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</a:rPr>
              <a:t>Beyond the legal costs associated with a tragedy, the decline in available engineers comes with several other potential costs: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rgbClr val="00006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66"/>
                </a:solidFill>
              </a:rPr>
              <a:t>Cost of off-air time due to failures</a:t>
            </a:r>
          </a:p>
          <a:p>
            <a:pPr lvl="2">
              <a:lnSpc>
                <a:spcPct val="90000"/>
              </a:lnSpc>
            </a:pPr>
            <a:r>
              <a:rPr lang="en-US" sz="1800">
                <a:solidFill>
                  <a:srgbClr val="000066"/>
                </a:solidFill>
              </a:rPr>
              <a:t>Can tend to be higher as a result of lack of maintenance</a:t>
            </a:r>
          </a:p>
          <a:p>
            <a:pPr lvl="2">
              <a:lnSpc>
                <a:spcPct val="90000"/>
              </a:lnSpc>
            </a:pPr>
            <a:endParaRPr lang="en-US" sz="1800">
              <a:solidFill>
                <a:srgbClr val="00006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66"/>
                </a:solidFill>
              </a:rPr>
              <a:t>Cost of repairs</a:t>
            </a:r>
          </a:p>
          <a:p>
            <a:pPr lvl="2">
              <a:lnSpc>
                <a:spcPct val="90000"/>
              </a:lnSpc>
            </a:pPr>
            <a:r>
              <a:rPr lang="en-US" sz="1800">
                <a:solidFill>
                  <a:srgbClr val="000066"/>
                </a:solidFill>
              </a:rPr>
              <a:t>Time and materials for in-house repair</a:t>
            </a:r>
          </a:p>
          <a:p>
            <a:pPr lvl="2">
              <a:lnSpc>
                <a:spcPct val="90000"/>
              </a:lnSpc>
            </a:pPr>
            <a:r>
              <a:rPr lang="en-US" sz="1800">
                <a:solidFill>
                  <a:srgbClr val="000066"/>
                </a:solidFill>
              </a:rPr>
              <a:t>Higher costs for factory repair/exchange… if available.</a:t>
            </a:r>
          </a:p>
          <a:p>
            <a:pPr lvl="2">
              <a:lnSpc>
                <a:spcPct val="90000"/>
              </a:lnSpc>
            </a:pPr>
            <a:endParaRPr lang="en-US" sz="1800">
              <a:solidFill>
                <a:srgbClr val="00006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66"/>
                </a:solidFill>
              </a:rPr>
              <a:t>Increased time to repair failures by inexperienced personnel, with attendant risk of additional failures due to fatigue or misdiagnosis.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00066"/>
                </a:solidFill>
              </a:rPr>
              <a:t>Proper Protection is Important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00066"/>
                </a:solidFill>
              </a:rPr>
              <a:t>ESR (EH in the U.S.) rated footwear can keep you alive if you come in contact with a live circuit.</a:t>
            </a:r>
          </a:p>
        </p:txBody>
      </p:sp>
      <p:pic>
        <p:nvPicPr>
          <p:cNvPr id="880644" name="Picture 4" descr="es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829719"/>
            <a:ext cx="3524250" cy="2066925"/>
          </a:xfrm>
          <a:prstGeom prst="rect">
            <a:avLst/>
          </a:prstGeom>
          <a:noFill/>
        </p:spPr>
      </p:pic>
      <p:pic>
        <p:nvPicPr>
          <p:cNvPr id="880645" name="Picture 5" descr="es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2993" y="3041405"/>
            <a:ext cx="2566520" cy="162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000066"/>
                </a:solidFill>
              </a:rPr>
              <a:t>Ensure everything is discharged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00066"/>
                </a:solidFill>
              </a:rPr>
              <a:t>A ground stick can scare the pants off you if it hits a live circuit… but not nearly as badly as if YOU had hit that circuit.</a:t>
            </a:r>
          </a:p>
        </p:txBody>
      </p:sp>
      <p:pic>
        <p:nvPicPr>
          <p:cNvPr id="879620" name="Picture 4" descr="groundw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675" y="3181350"/>
            <a:ext cx="2247900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2060"/>
                </a:solidFill>
              </a:rPr>
              <a:t>Thermal Scans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33" b="33333"/>
          <a:stretch/>
        </p:blipFill>
        <p:spPr>
          <a:xfrm>
            <a:off x="5456910" y="-500429"/>
            <a:ext cx="4753891" cy="6338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C9F3CC-8CDD-4C19-BC36-B0C279CCF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6" t="8025" r="22222" b="12962"/>
          <a:stretch/>
        </p:blipFill>
        <p:spPr>
          <a:xfrm rot="10800000">
            <a:off x="1981201" y="2767583"/>
            <a:ext cx="3113335" cy="22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8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17700" y="1008063"/>
            <a:ext cx="8383588" cy="30654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>
                <a:solidFill>
                  <a:schemeClr val="accent2"/>
                </a:solidFill>
              </a:rPr>
              <a:t>Arc Flash</a:t>
            </a:r>
          </a:p>
          <a:p>
            <a:pPr lvl="2"/>
            <a:r>
              <a:rPr lang="en-US" sz="2000" dirty="0">
                <a:solidFill>
                  <a:schemeClr val="accent2"/>
                </a:solidFill>
              </a:rPr>
              <a:t>Can happen on any circuit handling over 125kVA</a:t>
            </a:r>
          </a:p>
          <a:p>
            <a:pPr lvl="3"/>
            <a:r>
              <a:rPr lang="en-US" sz="1800" dirty="0">
                <a:solidFill>
                  <a:schemeClr val="accent2"/>
                </a:solidFill>
              </a:rPr>
              <a:t>50kW AM on 240VAC</a:t>
            </a:r>
          </a:p>
          <a:p>
            <a:pPr lvl="3"/>
            <a:r>
              <a:rPr lang="en-US" sz="1800" dirty="0">
                <a:solidFill>
                  <a:schemeClr val="accent2"/>
                </a:solidFill>
              </a:rPr>
              <a:t>Any AM transmitter 100kW or higher</a:t>
            </a:r>
          </a:p>
          <a:p>
            <a:pPr lvl="3"/>
            <a:r>
              <a:rPr lang="en-US" sz="1800" dirty="0">
                <a:solidFill>
                  <a:schemeClr val="accent2"/>
                </a:solidFill>
              </a:rPr>
              <a:t>40kW FM on 240VAC</a:t>
            </a:r>
          </a:p>
        </p:txBody>
      </p:sp>
      <p:sp>
        <p:nvSpPr>
          <p:cNvPr id="902147" name="Rectangle 3"/>
          <p:cNvSpPr>
            <a:spLocks noChangeArrowheads="1"/>
          </p:cNvSpPr>
          <p:nvPr/>
        </p:nvSpPr>
        <p:spPr bwMode="auto">
          <a:xfrm>
            <a:off x="1685926" y="265113"/>
            <a:ext cx="8982075" cy="749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4000">
              <a:solidFill>
                <a:srgbClr val="4D4D4D"/>
              </a:solidFill>
            </a:endParaRPr>
          </a:p>
        </p:txBody>
      </p:sp>
      <p:pic>
        <p:nvPicPr>
          <p:cNvPr id="902148" name="Picture 4" descr="4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701" y="3162300"/>
            <a:ext cx="39401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2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Safety is Key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>
                <a:solidFill>
                  <a:srgbClr val="000066"/>
                </a:solidFill>
              </a:rPr>
              <a:t>Safety is Key</a:t>
            </a:r>
          </a:p>
        </p:txBody>
      </p:sp>
      <p:pic>
        <p:nvPicPr>
          <p:cNvPr id="877572" name="Picture 4" descr="IMG00091-20090315-164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914" y="1066800"/>
            <a:ext cx="5614987" cy="4211638"/>
          </a:xfrm>
          <a:noFill/>
          <a:ln>
            <a:miter lim="800000"/>
            <a:headEnd/>
            <a:tailEnd/>
          </a:ln>
        </p:spPr>
      </p:pic>
      <p:sp>
        <p:nvSpPr>
          <p:cNvPr id="877573" name="Rectangle 5"/>
          <p:cNvSpPr>
            <a:spLocks noChangeArrowheads="1"/>
          </p:cNvSpPr>
          <p:nvPr/>
        </p:nvSpPr>
        <p:spPr bwMode="auto">
          <a:xfrm>
            <a:off x="3597275" y="5326063"/>
            <a:ext cx="513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66"/>
                </a:solidFill>
              </a:rPr>
              <a:t>Lockout/tagout – it can save your life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5168" y="1584936"/>
            <a:ext cx="8383588" cy="3887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32A5B"/>
                </a:solidFill>
              </a:rPr>
              <a:t>More companies are having to do more with less</a:t>
            </a:r>
          </a:p>
          <a:p>
            <a:r>
              <a:rPr lang="en-US" sz="2400" dirty="0">
                <a:solidFill>
                  <a:srgbClr val="032A5B"/>
                </a:solidFill>
              </a:rPr>
              <a:t>Engineers are getting older</a:t>
            </a:r>
          </a:p>
          <a:p>
            <a:r>
              <a:rPr lang="en-US" sz="2400" dirty="0">
                <a:solidFill>
                  <a:srgbClr val="032A5B"/>
                </a:solidFill>
              </a:rPr>
              <a:t>Safety Implications</a:t>
            </a:r>
          </a:p>
          <a:p>
            <a:r>
              <a:rPr lang="en-US" sz="2400" dirty="0">
                <a:solidFill>
                  <a:srgbClr val="032A5B"/>
                </a:solidFill>
              </a:rPr>
              <a:t>Legal Implications</a:t>
            </a:r>
          </a:p>
          <a:p>
            <a:r>
              <a:rPr lang="en-US" sz="2400" dirty="0">
                <a:solidFill>
                  <a:srgbClr val="032A5B"/>
                </a:solidFill>
              </a:rPr>
              <a:t>Security issues</a:t>
            </a:r>
          </a:p>
          <a:p>
            <a:pPr lvl="1"/>
            <a:r>
              <a:rPr lang="en-US" sz="2000" dirty="0">
                <a:solidFill>
                  <a:srgbClr val="032A5B"/>
                </a:solidFill>
              </a:rPr>
              <a:t>Personal</a:t>
            </a:r>
          </a:p>
          <a:p>
            <a:pPr lvl="1"/>
            <a:r>
              <a:rPr lang="en-US" sz="2000" dirty="0">
                <a:solidFill>
                  <a:srgbClr val="032A5B"/>
                </a:solidFill>
              </a:rPr>
              <a:t>Site</a:t>
            </a:r>
          </a:p>
          <a:p>
            <a:pPr lvl="1"/>
            <a:r>
              <a:rPr lang="en-US" sz="2000" dirty="0">
                <a:solidFill>
                  <a:srgbClr val="032A5B"/>
                </a:solidFill>
              </a:rPr>
              <a:t>IT</a:t>
            </a:r>
          </a:p>
          <a:p>
            <a:pPr lvl="1"/>
            <a:endParaRPr lang="en-US" sz="2000" dirty="0">
              <a:solidFill>
                <a:srgbClr val="032A5B"/>
              </a:solidFill>
            </a:endParaRPr>
          </a:p>
          <a:p>
            <a:pPr lvl="1"/>
            <a:endParaRPr lang="en-US" sz="2000" dirty="0">
              <a:solidFill>
                <a:srgbClr val="032A5B"/>
              </a:solidFill>
            </a:endParaRPr>
          </a:p>
        </p:txBody>
      </p:sp>
      <p:sp>
        <p:nvSpPr>
          <p:cNvPr id="871427" name="Rectangle 3"/>
          <p:cNvSpPr>
            <a:spLocks noChangeArrowheads="1"/>
          </p:cNvSpPr>
          <p:nvPr/>
        </p:nvSpPr>
        <p:spPr bwMode="auto">
          <a:xfrm>
            <a:off x="1685926" y="265113"/>
            <a:ext cx="8982075" cy="749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4000">
                <a:solidFill>
                  <a:srgbClr val="032A5B"/>
                </a:solidFill>
              </a:rPr>
              <a:t>Overview</a:t>
            </a:r>
            <a:endParaRPr lang="en-US" sz="4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>
                <a:solidFill>
                  <a:srgbClr val="000066"/>
                </a:solidFill>
              </a:rPr>
              <a:t>Safety Considerations</a:t>
            </a:r>
          </a:p>
        </p:txBody>
      </p:sp>
      <p:sp>
        <p:nvSpPr>
          <p:cNvPr id="876548" name="Text 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981200" y="1257300"/>
            <a:ext cx="8439150" cy="4725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</a:pPr>
            <a:r>
              <a:rPr lang="en-US" sz="2400">
                <a:solidFill>
                  <a:srgbClr val="000066"/>
                </a:solidFill>
              </a:rPr>
              <a:t>Locking out a breaker while working on equipment ensures nobody else will be turning it on… while you’re still in the rig.</a:t>
            </a:r>
          </a:p>
          <a:p>
            <a:pPr marL="0" indent="0">
              <a:spcBef>
                <a:spcPct val="0"/>
              </a:spcBef>
            </a:pPr>
            <a:endParaRPr lang="en-US" sz="2400">
              <a:solidFill>
                <a:srgbClr val="000066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en-US" sz="2400">
                <a:solidFill>
                  <a:srgbClr val="000066"/>
                </a:solidFill>
              </a:rPr>
              <a:t>Transmitter interlocks are a safety feature, not an inconvenience to be bypassed and left bypassed.</a:t>
            </a:r>
          </a:p>
          <a:p>
            <a:pPr marL="0" indent="0">
              <a:spcBef>
                <a:spcPct val="0"/>
              </a:spcBef>
            </a:pPr>
            <a:endParaRPr lang="en-US" sz="2400">
              <a:solidFill>
                <a:srgbClr val="000066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en-US" sz="2400">
                <a:solidFill>
                  <a:srgbClr val="000066"/>
                </a:solidFill>
              </a:rPr>
              <a:t>Measure before touching! Some systems have multiple AC mains connections (such as separate feeds for exciters).</a:t>
            </a:r>
          </a:p>
          <a:p>
            <a:pPr marL="0" indent="0">
              <a:spcBef>
                <a:spcPct val="0"/>
              </a:spcBef>
            </a:pPr>
            <a:endParaRPr lang="en-US" sz="2400">
              <a:solidFill>
                <a:srgbClr val="000066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en-US" sz="2400">
                <a:solidFill>
                  <a:srgbClr val="000066"/>
                </a:solidFill>
              </a:rPr>
              <a:t>De-energize everything – breakers off, then ground stick.</a:t>
            </a:r>
          </a:p>
          <a:p>
            <a:pPr marL="0" indent="0">
              <a:spcBef>
                <a:spcPct val="0"/>
              </a:spcBef>
            </a:pPr>
            <a:endParaRPr lang="en-US" sz="2400">
              <a:solidFill>
                <a:srgbClr val="000066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en-US" sz="2400">
                <a:solidFill>
                  <a:srgbClr val="000066"/>
                </a:solidFill>
              </a:rPr>
              <a:t>Airflow interlocks protect equipment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98" name="Picture 2" descr="41ZOZrOS5fL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 t="28789" b="24524"/>
          <a:stretch>
            <a:fillRect/>
          </a:stretch>
        </p:blipFill>
        <p:spPr bwMode="auto">
          <a:xfrm>
            <a:off x="3382964" y="2265364"/>
            <a:ext cx="5019675" cy="2924175"/>
          </a:xfrm>
          <a:noFill/>
          <a:ln>
            <a:miter lim="800000"/>
            <a:headEnd/>
            <a:tailEnd/>
          </a:ln>
        </p:spPr>
      </p:pic>
      <p:sp>
        <p:nvSpPr>
          <p:cNvPr id="900099" name="Text Box 3"/>
          <p:cNvSpPr txBox="1">
            <a:spLocks noChangeArrowheads="1"/>
          </p:cNvSpPr>
          <p:nvPr/>
        </p:nvSpPr>
        <p:spPr bwMode="auto">
          <a:xfrm>
            <a:off x="2501900" y="990601"/>
            <a:ext cx="713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Even after you’ve locked out the power source, a fast verification is a good idea (breakers can weld closed)</a:t>
            </a:r>
          </a:p>
        </p:txBody>
      </p:sp>
      <p:sp>
        <p:nvSpPr>
          <p:cNvPr id="900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Safety is Key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4" name="Text 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981200" y="971551"/>
            <a:ext cx="8515350" cy="48688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</a:pPr>
            <a:r>
              <a:rPr lang="en-US" sz="1800">
                <a:solidFill>
                  <a:srgbClr val="000066"/>
                </a:solidFill>
              </a:rPr>
              <a:t> There is always the “potential” for danger.</a:t>
            </a:r>
          </a:p>
          <a:p>
            <a:pPr marL="0" indent="0">
              <a:spcBef>
                <a:spcPct val="0"/>
              </a:spcBef>
            </a:pPr>
            <a:endParaRPr lang="en-US" sz="1800">
              <a:solidFill>
                <a:srgbClr val="000066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en-US" sz="1800">
                <a:solidFill>
                  <a:srgbClr val="000066"/>
                </a:solidFill>
              </a:rPr>
              <a:t> AC mains can be up to 600VAC… always measure any AC connection with a known working voltmeter before touching – use an appropriate meter.</a:t>
            </a:r>
          </a:p>
          <a:p>
            <a:pPr marL="0" indent="0">
              <a:spcBef>
                <a:spcPct val="0"/>
              </a:spcBef>
            </a:pPr>
            <a:endParaRPr lang="en-US" sz="1800">
              <a:solidFill>
                <a:srgbClr val="000066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en-US" sz="1800">
                <a:solidFill>
                  <a:srgbClr val="000066"/>
                </a:solidFill>
              </a:rPr>
              <a:t> RF connections, especially in AM plants, can carry thousands of volts… use a grounding stick, or fashion one out of a set of jumper cables and a wooden broomstick… NEVER ASSUME THAT IT ISN’T HOT!!! </a:t>
            </a:r>
          </a:p>
          <a:p>
            <a:pPr marL="457200" lvl="1" indent="0">
              <a:spcBef>
                <a:spcPct val="0"/>
              </a:spcBef>
              <a:buFontTx/>
              <a:buChar char="-"/>
            </a:pPr>
            <a:r>
              <a:rPr lang="en-US" sz="1600">
                <a:solidFill>
                  <a:srgbClr val="000066"/>
                </a:solidFill>
              </a:rPr>
              <a:t>A 300 foot insulated tower can pick up hundreds of volts of static on a windy day, even when disconnected from the transmitter.</a:t>
            </a:r>
          </a:p>
          <a:p>
            <a:pPr marL="457200" lvl="1" indent="0">
              <a:spcBef>
                <a:spcPct val="0"/>
              </a:spcBef>
              <a:buFontTx/>
              <a:buChar char="-"/>
            </a:pPr>
            <a:r>
              <a:rPr lang="en-US" sz="1600">
                <a:solidFill>
                  <a:srgbClr val="000066"/>
                </a:solidFill>
              </a:rPr>
              <a:t>It can also pick up hundreds of volts of RF from another station.</a:t>
            </a:r>
          </a:p>
          <a:p>
            <a:pPr marL="457200" lvl="1" indent="0">
              <a:spcBef>
                <a:spcPct val="0"/>
              </a:spcBef>
              <a:buFontTx/>
              <a:buChar char="-"/>
            </a:pPr>
            <a:r>
              <a:rPr lang="en-US" sz="1600">
                <a:solidFill>
                  <a:srgbClr val="000066"/>
                </a:solidFill>
              </a:rPr>
              <a:t>Messenger cables on long horizontal coax runs can be great antennas – and carry enough voltage to cause a very painful burn.</a:t>
            </a:r>
          </a:p>
          <a:p>
            <a:pPr marL="457200" lvl="1" indent="0">
              <a:spcBef>
                <a:spcPct val="0"/>
              </a:spcBef>
              <a:buFontTx/>
              <a:buChar char="-"/>
            </a:pPr>
            <a:r>
              <a:rPr lang="en-US" sz="1600">
                <a:solidFill>
                  <a:srgbClr val="000066"/>
                </a:solidFill>
              </a:rPr>
              <a:t>Be careful of transmitters which may have bypassed interlocks or “modified” protection circuitry.</a:t>
            </a:r>
          </a:p>
          <a:p>
            <a:pPr marL="457200" lvl="1" indent="0">
              <a:spcBef>
                <a:spcPct val="0"/>
              </a:spcBef>
              <a:buFontTx/>
              <a:buChar char="-"/>
            </a:pPr>
            <a:endParaRPr lang="en-US" sz="1800">
              <a:solidFill>
                <a:srgbClr val="000066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en-US" sz="1800">
                <a:solidFill>
                  <a:srgbClr val="000066"/>
                </a:solidFill>
              </a:rPr>
              <a:t>Electrical circuits, especially high current DC supplies, have a lot of storage capacity to counteract mains sags. These can be hot for a long while after mains power is removed.</a:t>
            </a:r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>
                <a:solidFill>
                  <a:srgbClr val="000066"/>
                </a:solidFill>
              </a:rPr>
              <a:t>Let’s Be Careful Out There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1600201"/>
            <a:ext cx="4851400" cy="4525963"/>
          </a:xfrm>
        </p:spPr>
        <p:txBody>
          <a:bodyPr/>
          <a:lstStyle/>
          <a:p>
            <a:r>
              <a:rPr lang="en-US" sz="2400" dirty="0">
                <a:solidFill>
                  <a:schemeClr val="accent6"/>
                </a:solidFill>
              </a:rPr>
              <a:t>Ensure use of proper safety equipment is mandatory</a:t>
            </a:r>
          </a:p>
          <a:p>
            <a:endParaRPr lang="en-US" sz="2400" dirty="0">
              <a:solidFill>
                <a:schemeClr val="accent6"/>
              </a:solidFill>
            </a:endParaRP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Ladders rated for working with electricity (and make sure ladders are used, don’t stand on chairs!)</a:t>
            </a:r>
          </a:p>
          <a:p>
            <a:pPr lvl="1"/>
            <a:endParaRPr lang="en-US" sz="2000" dirty="0">
              <a:solidFill>
                <a:schemeClr val="accent6"/>
              </a:solidFill>
            </a:endParaRP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Equipment should be secured when not in use.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412" y="1417638"/>
            <a:ext cx="2676376" cy="4755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47" y="180044"/>
            <a:ext cx="8419306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33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854200" y="1135063"/>
            <a:ext cx="8383588" cy="30654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>
                <a:solidFill>
                  <a:schemeClr val="accent2"/>
                </a:solidFill>
              </a:rPr>
              <a:t>All legacy equipment (anything over 15 yrs old):</a:t>
            </a:r>
          </a:p>
          <a:p>
            <a:pPr lvl="2"/>
            <a:r>
              <a:rPr lang="en-US" sz="2000">
                <a:solidFill>
                  <a:schemeClr val="accent2"/>
                </a:solidFill>
              </a:rPr>
              <a:t>Check power supply wiring for cracked insulation</a:t>
            </a:r>
          </a:p>
          <a:p>
            <a:pPr lvl="2"/>
            <a:r>
              <a:rPr lang="en-US" sz="2000">
                <a:solidFill>
                  <a:schemeClr val="accent2"/>
                </a:solidFill>
              </a:rPr>
              <a:t>Check circuit breakers for mechanical integrity and operating temperature.</a:t>
            </a:r>
          </a:p>
          <a:p>
            <a:pPr lvl="2">
              <a:buFontTx/>
              <a:buNone/>
            </a:pPr>
            <a:endParaRPr lang="en-US" sz="2000">
              <a:solidFill>
                <a:schemeClr val="accent2"/>
              </a:solidFill>
            </a:endParaRPr>
          </a:p>
          <a:p>
            <a:pPr lvl="2"/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904195" name="Rectangle 3"/>
          <p:cNvSpPr>
            <a:spLocks noChangeArrowheads="1"/>
          </p:cNvSpPr>
          <p:nvPr/>
        </p:nvSpPr>
        <p:spPr bwMode="auto">
          <a:xfrm>
            <a:off x="1685926" y="265113"/>
            <a:ext cx="8982075" cy="749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4000">
              <a:solidFill>
                <a:srgbClr val="4D4D4D"/>
              </a:solidFill>
            </a:endParaRPr>
          </a:p>
        </p:txBody>
      </p:sp>
      <p:sp>
        <p:nvSpPr>
          <p:cNvPr id="904196" name="Rectangle 4"/>
          <p:cNvSpPr>
            <a:spLocks noChangeArrowheads="1"/>
          </p:cNvSpPr>
          <p:nvPr/>
        </p:nvSpPr>
        <p:spPr bwMode="auto">
          <a:xfrm>
            <a:off x="1685926" y="179388"/>
            <a:ext cx="8982075" cy="749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3600" b="1">
                <a:solidFill>
                  <a:schemeClr val="accent2"/>
                </a:solidFill>
              </a:rPr>
              <a:t>Troubleshooting/Maintenance</a:t>
            </a:r>
          </a:p>
        </p:txBody>
      </p:sp>
      <p:pic>
        <p:nvPicPr>
          <p:cNvPr id="904197" name="Picture 5" descr="infrared therm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889" y="2876550"/>
            <a:ext cx="2562225" cy="27051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0" y="1147763"/>
            <a:ext cx="5475288" cy="2468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>
                <a:solidFill>
                  <a:schemeClr val="accent2"/>
                </a:solidFill>
              </a:rPr>
              <a:t>If a transmitter has a cover panel, LEAVE IT IN PLACE!</a:t>
            </a:r>
          </a:p>
          <a:p>
            <a:pPr lvl="2"/>
            <a:endParaRPr lang="en-US" sz="2000">
              <a:solidFill>
                <a:schemeClr val="accent2"/>
              </a:solidFill>
            </a:endParaRPr>
          </a:p>
          <a:p>
            <a:pPr lvl="2"/>
            <a:r>
              <a:rPr lang="en-US" sz="2000">
                <a:solidFill>
                  <a:schemeClr val="accent2"/>
                </a:solidFill>
              </a:rPr>
              <a:t>Safety</a:t>
            </a:r>
          </a:p>
          <a:p>
            <a:pPr lvl="2"/>
            <a:r>
              <a:rPr lang="en-US" sz="2000">
                <a:solidFill>
                  <a:schemeClr val="accent2"/>
                </a:solidFill>
              </a:rPr>
              <a:t>Airflow</a:t>
            </a:r>
          </a:p>
          <a:p>
            <a:pPr lvl="2"/>
            <a:r>
              <a:rPr lang="en-US" sz="2000">
                <a:solidFill>
                  <a:schemeClr val="accent2"/>
                </a:solidFill>
              </a:rPr>
              <a:t>Circulating currents</a:t>
            </a:r>
          </a:p>
        </p:txBody>
      </p:sp>
      <p:sp>
        <p:nvSpPr>
          <p:cNvPr id="908291" name="Rectangle 3"/>
          <p:cNvSpPr>
            <a:spLocks noChangeArrowheads="1"/>
          </p:cNvSpPr>
          <p:nvPr/>
        </p:nvSpPr>
        <p:spPr bwMode="auto">
          <a:xfrm>
            <a:off x="1685926" y="265113"/>
            <a:ext cx="8982075" cy="749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4000">
              <a:solidFill>
                <a:srgbClr val="4D4D4D"/>
              </a:solidFill>
            </a:endParaRPr>
          </a:p>
        </p:txBody>
      </p:sp>
      <p:sp>
        <p:nvSpPr>
          <p:cNvPr id="908292" name="Rectangle 4"/>
          <p:cNvSpPr>
            <a:spLocks noChangeArrowheads="1"/>
          </p:cNvSpPr>
          <p:nvPr/>
        </p:nvSpPr>
        <p:spPr bwMode="auto">
          <a:xfrm>
            <a:off x="1685926" y="179388"/>
            <a:ext cx="8982075" cy="749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Troubleshooting/Maintenance</a:t>
            </a:r>
          </a:p>
        </p:txBody>
      </p:sp>
      <p:pic>
        <p:nvPicPr>
          <p:cNvPr id="908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414" y="1176339"/>
            <a:ext cx="1379537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8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375" y="4713289"/>
            <a:ext cx="5657850" cy="11144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908295" name="Text Box 7"/>
          <p:cNvSpPr txBox="1">
            <a:spLocks noChangeArrowheads="1"/>
          </p:cNvSpPr>
          <p:nvPr/>
        </p:nvSpPr>
        <p:spPr bwMode="auto">
          <a:xfrm>
            <a:off x="2514600" y="4305301"/>
            <a:ext cx="618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Unless there is a note specifying it’s to be removed!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792" y="2743200"/>
            <a:ext cx="4419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100" dirty="0">
                <a:solidFill>
                  <a:srgbClr val="00295C"/>
                </a:solidFill>
              </a:rPr>
              <a:t>Compression connections must be checked periodically</a:t>
            </a:r>
          </a:p>
        </p:txBody>
      </p:sp>
      <p:pic>
        <p:nvPicPr>
          <p:cNvPr id="2050" name="Picture 2" descr="No automatic alt text available.">
            <a:extLst>
              <a:ext uri="{FF2B5EF4-FFF2-40B4-BE49-F238E27FC236}">
                <a16:creationId xmlns:a16="http://schemas.microsoft.com/office/drawing/2014/main" id="{91F81633-F70E-4809-8924-B8FFD425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513" y="292803"/>
            <a:ext cx="3248373" cy="577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3CDDA7-13E4-43C6-9D55-DE77B35A1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6" y="179388"/>
            <a:ext cx="8982075" cy="749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1786742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h-a.akamaihd.net/hphotos-ak-xpa1/v/t1.0-9/10426138_10152207949556640_2265775045012431830_n.jpg?oh=1203fb1d375fe0b296ebaf3690f1cdd5&amp;oe=54C07D14&amp;__gda__=1420700930_be43e65265e028f3aeee71b936e52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074738"/>
            <a:ext cx="8413042" cy="47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Security – it protects you and stuff</a:t>
            </a:r>
          </a:p>
        </p:txBody>
      </p:sp>
    </p:spTree>
    <p:extLst>
      <p:ext uri="{BB962C8B-B14F-4D97-AF65-F5344CB8AC3E}">
        <p14:creationId xmlns:p14="http://schemas.microsoft.com/office/powerpoint/2010/main" val="2082913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4323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Floodlights are relatively cheap</a:t>
            </a: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A well lit site is less likely to be robbed or vandalized.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1"/>
          <a:stretch/>
        </p:blipFill>
        <p:spPr>
          <a:xfrm rot="5400000">
            <a:off x="6069268" y="2009520"/>
            <a:ext cx="4733414" cy="3549650"/>
          </a:xfrm>
          <a:prstGeom prst="rect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Security – it protects you and stuff</a:t>
            </a:r>
          </a:p>
        </p:txBody>
      </p:sp>
    </p:spTree>
    <p:extLst>
      <p:ext uri="{BB962C8B-B14F-4D97-AF65-F5344CB8AC3E}">
        <p14:creationId xmlns:p14="http://schemas.microsoft.com/office/powerpoint/2010/main" val="3938554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25781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There are two ways to prevent copper theft…</a:t>
            </a: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Bury it.</a:t>
            </a: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Make it less valuable or make it appear so.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/>
          <a:stretch/>
        </p:blipFill>
        <p:spPr>
          <a:xfrm>
            <a:off x="4690269" y="1600200"/>
            <a:ext cx="5520531" cy="4076700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Security – it protects you and stuff</a:t>
            </a:r>
          </a:p>
        </p:txBody>
      </p:sp>
    </p:spTree>
    <p:extLst>
      <p:ext uri="{BB962C8B-B14F-4D97-AF65-F5344CB8AC3E}">
        <p14:creationId xmlns:p14="http://schemas.microsoft.com/office/powerpoint/2010/main" val="328113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>
                <a:solidFill>
                  <a:schemeClr val="bg2"/>
                </a:solidFill>
              </a:rPr>
              <a:t>Graying </a:t>
            </a:r>
            <a:r>
              <a:rPr lang="en-US" sz="4000">
                <a:solidFill>
                  <a:srgbClr val="000066"/>
                </a:solidFill>
              </a:rPr>
              <a:t>Talent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00066"/>
                </a:solidFill>
              </a:rPr>
              <a:t>What does it mean?</a:t>
            </a:r>
          </a:p>
          <a:p>
            <a:endParaRPr lang="en-US" dirty="0">
              <a:solidFill>
                <a:srgbClr val="000066"/>
              </a:solidFill>
            </a:endParaRP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In the 10 year period between 2001 and 2011, the average age of broadcast engineers as a group rose by 4 years.</a:t>
            </a:r>
          </a:p>
          <a:p>
            <a:pPr lvl="1"/>
            <a:endParaRPr lang="en-US" sz="2000" dirty="0">
              <a:solidFill>
                <a:srgbClr val="000066"/>
              </a:solidFill>
            </a:endParaRPr>
          </a:p>
          <a:p>
            <a:pPr lvl="2"/>
            <a:r>
              <a:rPr lang="en-US" sz="1800" dirty="0">
                <a:solidFill>
                  <a:srgbClr val="000066"/>
                </a:solidFill>
              </a:rPr>
              <a:t>If this continues, very shortly, there will be a shortage of engineering personnel, as older engineers retire.</a:t>
            </a:r>
          </a:p>
          <a:p>
            <a:pPr lvl="2"/>
            <a:endParaRPr lang="en-US" sz="1800" dirty="0">
              <a:solidFill>
                <a:srgbClr val="000066"/>
              </a:solidFill>
            </a:endParaRPr>
          </a:p>
          <a:p>
            <a:pPr lvl="2"/>
            <a:r>
              <a:rPr lang="en-US" sz="1800" dirty="0">
                <a:solidFill>
                  <a:srgbClr val="000066"/>
                </a:solidFill>
              </a:rPr>
              <a:t>In addition, unless there is a significant upswing in mentoring, essential skills will be lost – the ability to work on equipment with HV sections and tune in an AM array, to name two.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54229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A well secured entrance creates peace of mind.</a:t>
            </a: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If vandals or thieves can’t get to your front door, it makes their task harder.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5205" y="2601368"/>
            <a:ext cx="4576763" cy="2574429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Security – it protects you and stuff</a:t>
            </a:r>
          </a:p>
        </p:txBody>
      </p:sp>
    </p:spTree>
    <p:extLst>
      <p:ext uri="{BB962C8B-B14F-4D97-AF65-F5344CB8AC3E}">
        <p14:creationId xmlns:p14="http://schemas.microsoft.com/office/powerpoint/2010/main" val="2773154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7999" y="1483520"/>
            <a:ext cx="4927601" cy="4525963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Security – it protects you and stuff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4200" y="1168400"/>
            <a:ext cx="3644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6"/>
                </a:solidFill>
              </a:rPr>
              <a:t>Use good quality locks and entrance hardware</a:t>
            </a:r>
          </a:p>
          <a:p>
            <a:pPr algn="l"/>
            <a:endParaRPr lang="en-US" sz="2400" dirty="0">
              <a:solidFill>
                <a:schemeClr val="accent6"/>
              </a:solidFill>
            </a:endParaRPr>
          </a:p>
          <a:p>
            <a:pPr algn="l"/>
            <a:r>
              <a:rPr lang="en-US" sz="2400" dirty="0">
                <a:solidFill>
                  <a:schemeClr val="accent6"/>
                </a:solidFill>
              </a:rPr>
              <a:t>Keyed alike is helpful</a:t>
            </a:r>
          </a:p>
          <a:p>
            <a:pPr algn="l"/>
            <a:endParaRPr lang="en-US" sz="2400" dirty="0">
              <a:solidFill>
                <a:schemeClr val="accent6"/>
              </a:solidFill>
            </a:endParaRPr>
          </a:p>
          <a:p>
            <a:pPr algn="l"/>
            <a:r>
              <a:rPr lang="en-US" sz="2400" dirty="0">
                <a:solidFill>
                  <a:schemeClr val="accent6"/>
                </a:solidFill>
              </a:rPr>
              <a:t>Security locks for which keys are registered (and can’t easily be copied).</a:t>
            </a:r>
          </a:p>
        </p:txBody>
      </p:sp>
    </p:spTree>
    <p:extLst>
      <p:ext uri="{BB962C8B-B14F-4D97-AF65-F5344CB8AC3E}">
        <p14:creationId xmlns:p14="http://schemas.microsoft.com/office/powerpoint/2010/main" val="3784079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2351" y="1616610"/>
            <a:ext cx="2530059" cy="4493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10" y="1616611"/>
            <a:ext cx="2298391" cy="4493141"/>
          </a:xfrm>
          <a:prstGeom prst="rect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Security – it protects you and stuff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1637247"/>
            <a:ext cx="345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6"/>
                </a:solidFill>
              </a:rPr>
              <a:t>A high quality peephole lets you see who’s at the door.</a:t>
            </a:r>
          </a:p>
          <a:p>
            <a:pPr algn="l"/>
            <a:endParaRPr lang="en-US" sz="2400" dirty="0">
              <a:solidFill>
                <a:schemeClr val="accent6"/>
              </a:solidFill>
            </a:endParaRPr>
          </a:p>
          <a:p>
            <a:pPr algn="l"/>
            <a:r>
              <a:rPr lang="en-US" sz="2400" dirty="0">
                <a:solidFill>
                  <a:schemeClr val="accent6"/>
                </a:solidFill>
              </a:rPr>
              <a:t>It’s also harder to shoot through!</a:t>
            </a:r>
          </a:p>
        </p:txBody>
      </p:sp>
    </p:spTree>
    <p:extLst>
      <p:ext uri="{BB962C8B-B14F-4D97-AF65-F5344CB8AC3E}">
        <p14:creationId xmlns:p14="http://schemas.microsoft.com/office/powerpoint/2010/main" val="2804396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626101"/>
            <a:ext cx="8229600" cy="5000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6"/>
                </a:solidFill>
              </a:rPr>
              <a:t>Obviously, a well fenced area is harder to get into!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33" y="901700"/>
            <a:ext cx="8398934" cy="4724400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Security – it protects you and stuff</a:t>
            </a:r>
          </a:p>
        </p:txBody>
      </p:sp>
    </p:spTree>
    <p:extLst>
      <p:ext uri="{BB962C8B-B14F-4D97-AF65-F5344CB8AC3E}">
        <p14:creationId xmlns:p14="http://schemas.microsoft.com/office/powerpoint/2010/main" val="2590012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30301"/>
            <a:ext cx="48387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Anti-climb fencing can also be useful</a:t>
            </a: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It also takes a lot longer to cut through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4903" y="2014185"/>
            <a:ext cx="5339644" cy="3003550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Security – it protects you and stuff</a:t>
            </a:r>
          </a:p>
        </p:txBody>
      </p:sp>
    </p:spTree>
    <p:extLst>
      <p:ext uri="{BB962C8B-B14F-4D97-AF65-F5344CB8AC3E}">
        <p14:creationId xmlns:p14="http://schemas.microsoft.com/office/powerpoint/2010/main" val="3815754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149" y="1403088"/>
            <a:ext cx="51435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Web accessible cameras </a:t>
            </a:r>
            <a:r>
              <a:rPr lang="en-US" sz="2400">
                <a:solidFill>
                  <a:schemeClr val="accent6"/>
                </a:solidFill>
              </a:rPr>
              <a:t>are cheap.</a:t>
            </a:r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They won’t prevent break-ins or theft, but they can provide a record.</a:t>
            </a: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In connection with motion sensors tied into the remote control, they can provide a way to see what’s going on and provide faster police response. This can help limit damage and loss.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0043" y="2227794"/>
            <a:ext cx="5113865" cy="2876550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Security – it protects you and stuff</a:t>
            </a:r>
          </a:p>
        </p:txBody>
      </p:sp>
    </p:spTree>
    <p:extLst>
      <p:ext uri="{BB962C8B-B14F-4D97-AF65-F5344CB8AC3E}">
        <p14:creationId xmlns:p14="http://schemas.microsoft.com/office/powerpoint/2010/main" val="1734404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IT Security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30" y="1032510"/>
            <a:ext cx="5996940" cy="47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37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IT Security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CDC62-4253-427D-94C9-76A2757AF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247" y="1055444"/>
            <a:ext cx="2831181" cy="2965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96840A-4C8E-45E7-B914-283DB891E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428" y="2198445"/>
            <a:ext cx="2709036" cy="2350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16FC6-B0C4-43D0-976A-58453A6B6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64" y="3262681"/>
            <a:ext cx="2929270" cy="241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36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IT Security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F820F-C511-4D0F-B347-92F04D9F9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074494"/>
            <a:ext cx="4023310" cy="3368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6839AF-5EC2-4C17-BDB3-4E651D2A6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71913"/>
            <a:ext cx="44005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96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IT Security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47B3DF-44F0-4B1D-8335-10C4ED5F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896" y="1668616"/>
            <a:ext cx="8522208" cy="332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8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>
                <a:solidFill>
                  <a:srgbClr val="000066"/>
                </a:solidFill>
              </a:rPr>
              <a:t>Lower Budgets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1175" y="1123951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00066"/>
                </a:solidFill>
              </a:rPr>
              <a:t>Fifty – or even 25 – years ago, manned transmitter sites were quite common and engineering staff tended to include both RF and audio engineers.</a:t>
            </a:r>
            <a:endParaRPr lang="en-US">
              <a:solidFill>
                <a:srgbClr val="000066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rgbClr val="000066"/>
              </a:solidFill>
            </a:endParaRPr>
          </a:p>
        </p:txBody>
      </p:sp>
      <p:pic>
        <p:nvPicPr>
          <p:cNvPr id="885765" name="Picture 5" descr="WCC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675" y="2427289"/>
            <a:ext cx="4781550" cy="3589337"/>
          </a:xfrm>
          <a:prstGeom prst="rect">
            <a:avLst/>
          </a:prstGeom>
          <a:noFill/>
        </p:spPr>
      </p:pic>
      <p:sp>
        <p:nvSpPr>
          <p:cNvPr id="885766" name="Text Box 6"/>
          <p:cNvSpPr txBox="1">
            <a:spLocks noChangeArrowheads="1"/>
          </p:cNvSpPr>
          <p:nvPr/>
        </p:nvSpPr>
        <p:spPr bwMode="auto">
          <a:xfrm>
            <a:off x="3076575" y="6010276"/>
            <a:ext cx="594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32A5B"/>
                </a:solidFill>
              </a:rPr>
              <a:t>Photo of WCCO transmitter control point, © </a:t>
            </a:r>
            <a:r>
              <a:rPr lang="en-US" sz="1000">
                <a:solidFill>
                  <a:srgbClr val="032A5B"/>
                </a:solidFill>
                <a:hlinkClick r:id="rId3"/>
              </a:rPr>
              <a:t>www.oldradio.com</a:t>
            </a:r>
            <a:r>
              <a:rPr lang="en-US" sz="1000">
                <a:solidFill>
                  <a:srgbClr val="032A5B"/>
                </a:solidFill>
              </a:rPr>
              <a:t> – originally taken by M. Durenberger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IT Security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C78E8-2000-4B43-8118-C9A60AA47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17638"/>
            <a:ext cx="8253984" cy="39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66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IT Security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50434"/>
            <a:ext cx="9144000" cy="455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58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IT Security</a:t>
            </a:r>
          </a:p>
        </p:txBody>
      </p:sp>
      <p:pic>
        <p:nvPicPr>
          <p:cNvPr id="1026" name="Picture 2" descr="Tips-Virtual-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412" y="846138"/>
            <a:ext cx="7127777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57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accent2"/>
                </a:solidFill>
              </a:rPr>
              <a:t>IT Security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1417638"/>
            <a:ext cx="83581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dirty="0">
                <a:solidFill>
                  <a:srgbClr val="002060"/>
                </a:solidFill>
              </a:rPr>
              <a:t>In Summary:</a:t>
            </a:r>
          </a:p>
          <a:p>
            <a:pPr algn="l"/>
            <a:endParaRPr lang="en-CA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Use a firewall, block any ports that aren’t essential to operation.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CHANGE DEFAULT USERNAME / PASSWORD!!!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For critical devices (most of them) consider a VPN – or put them all on a non-internet connected local network, then use a VPN to access 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Alternately, use a product such as TeamViewer to access.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09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7013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>
                <a:solidFill>
                  <a:srgbClr val="000066"/>
                </a:solidFill>
              </a:rPr>
              <a:t>To review: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8500" y="1295401"/>
            <a:ext cx="85471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32A5B"/>
                </a:solidFill>
              </a:rPr>
              <a:t>We are all doing more with less</a:t>
            </a:r>
          </a:p>
          <a:p>
            <a:pPr lvl="1"/>
            <a:r>
              <a:rPr lang="en-US" sz="2000">
                <a:solidFill>
                  <a:srgbClr val="032A5B"/>
                </a:solidFill>
              </a:rPr>
              <a:t>Fewer resources</a:t>
            </a:r>
          </a:p>
          <a:p>
            <a:pPr lvl="1"/>
            <a:r>
              <a:rPr lang="en-US" sz="2000">
                <a:solidFill>
                  <a:srgbClr val="032A5B"/>
                </a:solidFill>
              </a:rPr>
              <a:t>Lower budgets</a:t>
            </a:r>
          </a:p>
          <a:p>
            <a:pPr lvl="1"/>
            <a:r>
              <a:rPr lang="en-US" sz="2000">
                <a:solidFill>
                  <a:srgbClr val="032A5B"/>
                </a:solidFill>
              </a:rPr>
              <a:t>Shrinking talent pool</a:t>
            </a:r>
          </a:p>
          <a:p>
            <a:pPr lvl="1"/>
            <a:endParaRPr lang="en-US" sz="2000">
              <a:solidFill>
                <a:srgbClr val="032A5B"/>
              </a:solidFill>
            </a:endParaRPr>
          </a:p>
          <a:p>
            <a:r>
              <a:rPr lang="en-US" sz="2400">
                <a:solidFill>
                  <a:srgbClr val="032A5B"/>
                </a:solidFill>
              </a:rPr>
              <a:t>We need to carefully manage to ensure we’re not overlooking critical points</a:t>
            </a:r>
          </a:p>
          <a:p>
            <a:pPr lvl="1"/>
            <a:r>
              <a:rPr lang="en-US" sz="2000">
                <a:solidFill>
                  <a:srgbClr val="032A5B"/>
                </a:solidFill>
              </a:rPr>
              <a:t>Safety</a:t>
            </a:r>
          </a:p>
          <a:p>
            <a:pPr lvl="1"/>
            <a:r>
              <a:rPr lang="en-US" sz="2000">
                <a:solidFill>
                  <a:srgbClr val="032A5B"/>
                </a:solidFill>
              </a:rPr>
              <a:t>Maintenance vs. “firefighting”</a:t>
            </a:r>
          </a:p>
          <a:p>
            <a:pPr lvl="1"/>
            <a:r>
              <a:rPr lang="en-US" sz="2000">
                <a:solidFill>
                  <a:srgbClr val="032A5B"/>
                </a:solidFill>
              </a:rPr>
              <a:t>Potential legal implications</a:t>
            </a:r>
          </a:p>
          <a:p>
            <a:pPr lvl="2"/>
            <a:r>
              <a:rPr lang="en-US" sz="1800">
                <a:solidFill>
                  <a:srgbClr val="032A5B"/>
                </a:solidFill>
              </a:rPr>
              <a:t>Protection of license</a:t>
            </a:r>
          </a:p>
          <a:p>
            <a:pPr lvl="2"/>
            <a:r>
              <a:rPr lang="en-US" sz="1800">
                <a:solidFill>
                  <a:srgbClr val="032A5B"/>
                </a:solidFill>
              </a:rPr>
              <a:t>Avoiding liability</a:t>
            </a:r>
            <a:r>
              <a:rPr lang="en-US" sz="2000">
                <a:solidFill>
                  <a:srgbClr val="032A5B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2900" y="274638"/>
            <a:ext cx="82296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>
                <a:solidFill>
                  <a:srgbClr val="032A5B"/>
                </a:solidFill>
              </a:rPr>
              <a:t>Learn More </a:t>
            </a:r>
            <a:r>
              <a:rPr lang="en-US" sz="4000">
                <a:solidFill>
                  <a:srgbClr val="777777"/>
                </a:solidFill>
              </a:rPr>
              <a:t>/ Stay in touch</a:t>
            </a:r>
            <a:r>
              <a:rPr lang="en-US" sz="4000"/>
              <a:t> 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353787" y="1358901"/>
            <a:ext cx="6736113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32A5B"/>
                </a:solidFill>
              </a:rPr>
              <a:t>Nautel Waves Newsletter</a:t>
            </a:r>
            <a:br>
              <a:rPr lang="en-US" sz="2400" dirty="0">
                <a:solidFill>
                  <a:srgbClr val="032A5B"/>
                </a:solidFill>
              </a:rPr>
            </a:br>
            <a:r>
              <a:rPr lang="en-US" sz="2400" dirty="0">
                <a:solidFill>
                  <a:srgbClr val="032A5B"/>
                </a:solidFill>
                <a:hlinkClick r:id="rId3"/>
              </a:rPr>
              <a:t>https://www.nautel.com/newsletters/</a:t>
            </a:r>
            <a:endParaRPr lang="en-US" sz="2400" dirty="0">
              <a:solidFill>
                <a:srgbClr val="032A5B"/>
              </a:solidFill>
            </a:endParaRPr>
          </a:p>
          <a:p>
            <a:r>
              <a:rPr lang="en-US" sz="2400" dirty="0">
                <a:solidFill>
                  <a:srgbClr val="032A5B"/>
                </a:solidFill>
              </a:rPr>
              <a:t>Webinars</a:t>
            </a:r>
            <a:br>
              <a:rPr lang="en-US" sz="2400" dirty="0">
                <a:solidFill>
                  <a:srgbClr val="032A5B"/>
                </a:solidFill>
              </a:rPr>
            </a:br>
            <a:r>
              <a:rPr lang="en-US" sz="2400" dirty="0">
                <a:hlinkClick r:id="rId4"/>
              </a:rPr>
              <a:t>https://www.nautel.com/resources/webinars/</a:t>
            </a:r>
            <a:endParaRPr lang="en-US" sz="2400" dirty="0"/>
          </a:p>
          <a:p>
            <a:r>
              <a:rPr lang="en-US" sz="2400" dirty="0">
                <a:solidFill>
                  <a:srgbClr val="032A5B"/>
                </a:solidFill>
              </a:rPr>
              <a:t>YouTube</a:t>
            </a:r>
            <a:br>
              <a:rPr lang="en-US" sz="2400" dirty="0">
                <a:solidFill>
                  <a:srgbClr val="032A5B"/>
                </a:solidFill>
              </a:rPr>
            </a:br>
            <a:r>
              <a:rPr lang="en-US" sz="2400" dirty="0">
                <a:hlinkClick r:id="rId5"/>
              </a:rPr>
              <a:t>https://www.youtube.com/user/NautelLtd</a:t>
            </a:r>
            <a:endParaRPr lang="en-US" sz="2400" dirty="0"/>
          </a:p>
        </p:txBody>
      </p:sp>
      <p:pic>
        <p:nvPicPr>
          <p:cNvPr id="8448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2300" y="4741863"/>
            <a:ext cx="4038600" cy="1009650"/>
          </a:xfrm>
          <a:noFill/>
          <a:ln>
            <a:miter lim="800000"/>
            <a:headEnd/>
            <a:tailEnd/>
          </a:ln>
        </p:spPr>
      </p:pic>
      <p:pic>
        <p:nvPicPr>
          <p:cNvPr id="844805" name="Picture 5" descr="more_webina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5" y="1279525"/>
            <a:ext cx="1428750" cy="1428750"/>
          </a:xfrm>
          <a:prstGeom prst="rect">
            <a:avLst/>
          </a:prstGeom>
          <a:noFill/>
        </p:spPr>
      </p:pic>
      <p:pic>
        <p:nvPicPr>
          <p:cNvPr id="84480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3" y="4341814"/>
            <a:ext cx="26082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4807" name="Picture 7" descr="1a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35914" y="3073400"/>
            <a:ext cx="2047875" cy="105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1" y="1428750"/>
            <a:ext cx="44767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8355" name="Text Box 3"/>
          <p:cNvSpPr txBox="1">
            <a:spLocks noChangeArrowheads="1"/>
          </p:cNvSpPr>
          <p:nvPr/>
        </p:nvSpPr>
        <p:spPr bwMode="auto">
          <a:xfrm>
            <a:off x="1917700" y="1417639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CA" b="1" dirty="0">
                <a:solidFill>
                  <a:srgbClr val="A8A9AD"/>
                </a:solidFill>
              </a:rPr>
              <a:t>NX </a:t>
            </a:r>
            <a:r>
              <a:rPr lang="en-CA" dirty="0">
                <a:solidFill>
                  <a:srgbClr val="032A5B"/>
                </a:solidFill>
              </a:rPr>
              <a:t>Series</a:t>
            </a:r>
            <a:r>
              <a:rPr lang="en-CA" b="1" dirty="0">
                <a:solidFill>
                  <a:srgbClr val="FF9900"/>
                </a:solidFill>
              </a:rPr>
              <a:t> AM transmitters</a:t>
            </a:r>
            <a:endParaRPr lang="en-US" b="1" dirty="0">
              <a:solidFill>
                <a:srgbClr val="FF9900"/>
              </a:solidFill>
            </a:endParaRPr>
          </a:p>
        </p:txBody>
      </p:sp>
      <p:pic>
        <p:nvPicPr>
          <p:cNvPr id="868356" name="Picture 4" descr="Nautel_NV_se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975" y="2692401"/>
            <a:ext cx="3352800" cy="925513"/>
          </a:xfrm>
          <a:prstGeom prst="rect">
            <a:avLst/>
          </a:prstGeom>
          <a:noFill/>
        </p:spPr>
      </p:pic>
      <p:sp>
        <p:nvSpPr>
          <p:cNvPr id="868357" name="Rectangle 5"/>
          <p:cNvSpPr>
            <a:spLocks noChangeArrowheads="1"/>
          </p:cNvSpPr>
          <p:nvPr/>
        </p:nvSpPr>
        <p:spPr bwMode="auto">
          <a:xfrm>
            <a:off x="5360988" y="2276475"/>
            <a:ext cx="563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CA" sz="1200">
                <a:latin typeface="Arial Unicode MS" pitchFamily="34" charset="-128"/>
              </a:rPr>
              <a:t>NX25</a:t>
            </a:r>
            <a:endParaRPr lang="en-US" sz="1200">
              <a:latin typeface="Arial Unicode MS" pitchFamily="34" charset="-128"/>
            </a:endParaRPr>
          </a:p>
        </p:txBody>
      </p:sp>
      <p:pic>
        <p:nvPicPr>
          <p:cNvPr id="868358" name="Picture 6" descr="NV40 mask shot 2009-02-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3114675"/>
            <a:ext cx="1727200" cy="1441450"/>
          </a:xfrm>
          <a:noFill/>
        </p:spPr>
      </p:pic>
      <p:pic>
        <p:nvPicPr>
          <p:cNvPr id="868359" name="Picture 7" descr="VS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5039" y="2903538"/>
            <a:ext cx="998537" cy="201612"/>
          </a:xfrm>
          <a:prstGeom prst="rect">
            <a:avLst/>
          </a:prstGeom>
          <a:noFill/>
        </p:spPr>
      </p:pic>
      <p:pic>
        <p:nvPicPr>
          <p:cNvPr id="868360" name="Picture 8" descr="VS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2175" y="3246438"/>
            <a:ext cx="1074738" cy="317500"/>
          </a:xfrm>
          <a:prstGeom prst="rect">
            <a:avLst/>
          </a:prstGeom>
          <a:noFill/>
        </p:spPr>
      </p:pic>
      <p:pic>
        <p:nvPicPr>
          <p:cNvPr id="868361" name="Picture 9" descr="VS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1700" y="3676651"/>
            <a:ext cx="1074738" cy="411163"/>
          </a:xfrm>
          <a:prstGeom prst="rect">
            <a:avLst/>
          </a:prstGeom>
          <a:noFill/>
        </p:spPr>
      </p:pic>
      <p:sp>
        <p:nvSpPr>
          <p:cNvPr id="86836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735138" y="274638"/>
            <a:ext cx="8932862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b="1">
                <a:solidFill>
                  <a:srgbClr val="032A5B"/>
                </a:solidFill>
              </a:rPr>
              <a:t>Nautel </a:t>
            </a:r>
            <a:r>
              <a:rPr lang="en-US" b="1">
                <a:solidFill>
                  <a:srgbClr val="A8A9AD"/>
                </a:solidFill>
              </a:rPr>
              <a:t>Major</a:t>
            </a:r>
            <a:r>
              <a:rPr lang="en-US" b="1">
                <a:solidFill>
                  <a:srgbClr val="032A5B"/>
                </a:solidFill>
              </a:rPr>
              <a:t> Product Families</a:t>
            </a:r>
          </a:p>
        </p:txBody>
      </p:sp>
      <p:sp>
        <p:nvSpPr>
          <p:cNvPr id="868363" name="Text Box 11"/>
          <p:cNvSpPr txBox="1">
            <a:spLocks noChangeArrowheads="1"/>
          </p:cNvSpPr>
          <p:nvPr/>
        </p:nvSpPr>
        <p:spPr bwMode="auto">
          <a:xfrm>
            <a:off x="7618413" y="4048125"/>
            <a:ext cx="1871662" cy="406400"/>
          </a:xfrm>
          <a:prstGeom prst="rect">
            <a:avLst/>
          </a:prstGeom>
          <a:solidFill>
            <a:srgbClr val="032A5B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3.5kW – 88kW</a:t>
            </a:r>
          </a:p>
        </p:txBody>
      </p:sp>
      <p:pic>
        <p:nvPicPr>
          <p:cNvPr id="868364" name="Picture 12" descr="2009 Pick Hit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94851" y="3746500"/>
            <a:ext cx="758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8365" name="Text Box 13"/>
          <p:cNvSpPr txBox="1">
            <a:spLocks noChangeArrowheads="1"/>
          </p:cNvSpPr>
          <p:nvPr/>
        </p:nvSpPr>
        <p:spPr bwMode="auto">
          <a:xfrm>
            <a:off x="1811338" y="4552950"/>
            <a:ext cx="1871662" cy="406400"/>
          </a:xfrm>
          <a:prstGeom prst="rect">
            <a:avLst/>
          </a:prstGeom>
          <a:solidFill>
            <a:srgbClr val="032A5B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300W – 2.5kW</a:t>
            </a:r>
          </a:p>
        </p:txBody>
      </p:sp>
      <p:sp>
        <p:nvSpPr>
          <p:cNvPr id="868366" name="Text Box 14"/>
          <p:cNvSpPr txBox="1">
            <a:spLocks noChangeArrowheads="1"/>
          </p:cNvSpPr>
          <p:nvPr/>
        </p:nvSpPr>
        <p:spPr bwMode="auto">
          <a:xfrm>
            <a:off x="7700964" y="3643314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CA" b="1" dirty="0" err="1">
                <a:solidFill>
                  <a:srgbClr val="A8A9AD"/>
                </a:solidFill>
              </a:rPr>
              <a:t>GV</a:t>
            </a:r>
            <a:r>
              <a:rPr lang="en-CA" dirty="0" err="1">
                <a:solidFill>
                  <a:srgbClr val="032A5B"/>
                </a:solidFill>
              </a:rPr>
              <a:t>Series</a:t>
            </a:r>
            <a:r>
              <a:rPr lang="en-CA" b="1" dirty="0">
                <a:solidFill>
                  <a:srgbClr val="FF9900"/>
                </a:solidFill>
              </a:rPr>
              <a:t> FM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868367" name="Text Box 15"/>
          <p:cNvSpPr txBox="1">
            <a:spLocks noChangeArrowheads="1"/>
          </p:cNvSpPr>
          <p:nvPr/>
        </p:nvSpPr>
        <p:spPr bwMode="auto">
          <a:xfrm>
            <a:off x="1830389" y="4148139"/>
            <a:ext cx="188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CA" b="1">
                <a:solidFill>
                  <a:srgbClr val="A8A9AD"/>
                </a:solidFill>
              </a:rPr>
              <a:t>VS</a:t>
            </a:r>
            <a:r>
              <a:rPr lang="en-CA">
                <a:solidFill>
                  <a:srgbClr val="032A5B"/>
                </a:solidFill>
              </a:rPr>
              <a:t>Series</a:t>
            </a:r>
            <a:r>
              <a:rPr lang="en-CA" b="1">
                <a:solidFill>
                  <a:srgbClr val="FF9900"/>
                </a:solidFill>
              </a:rPr>
              <a:t> FM</a:t>
            </a:r>
            <a:endParaRPr lang="en-US" b="1">
              <a:solidFill>
                <a:srgbClr val="FF9900"/>
              </a:solidFill>
            </a:endParaRPr>
          </a:p>
        </p:txBody>
      </p:sp>
      <p:sp>
        <p:nvSpPr>
          <p:cNvPr id="868368" name="Text Box 16"/>
          <p:cNvSpPr txBox="1">
            <a:spLocks noChangeArrowheads="1"/>
          </p:cNvSpPr>
          <p:nvPr/>
        </p:nvSpPr>
        <p:spPr bwMode="auto">
          <a:xfrm>
            <a:off x="1917701" y="2082800"/>
            <a:ext cx="1800225" cy="406400"/>
          </a:xfrm>
          <a:prstGeom prst="rect">
            <a:avLst/>
          </a:prstGeom>
          <a:solidFill>
            <a:srgbClr val="032A5B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3kW – 2.0MW</a:t>
            </a:r>
          </a:p>
        </p:txBody>
      </p:sp>
      <p:sp>
        <p:nvSpPr>
          <p:cNvPr id="868369" name="Rectangle 17"/>
          <p:cNvSpPr>
            <a:spLocks noChangeArrowheads="1"/>
          </p:cNvSpPr>
          <p:nvPr/>
        </p:nvSpPr>
        <p:spPr bwMode="auto">
          <a:xfrm>
            <a:off x="4376739" y="4632325"/>
            <a:ext cx="2255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CA" sz="1200">
                <a:latin typeface="Arial Unicode MS" pitchFamily="34" charset="-128"/>
              </a:rPr>
              <a:t>Advanced User Interface (AUI)</a:t>
            </a:r>
            <a:endParaRPr lang="en-US" sz="1200">
              <a:latin typeface="Arial Unicode MS" pitchFamily="34" charset="-128"/>
            </a:endParaRPr>
          </a:p>
        </p:txBody>
      </p:sp>
      <p:sp>
        <p:nvSpPr>
          <p:cNvPr id="868370" name="Line 18"/>
          <p:cNvSpPr>
            <a:spLocks noChangeShapeType="1"/>
          </p:cNvSpPr>
          <p:nvPr/>
        </p:nvSpPr>
        <p:spPr bwMode="auto">
          <a:xfrm flipH="1" flipV="1">
            <a:off x="3867150" y="3683001"/>
            <a:ext cx="698500" cy="23812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8371" name="Line 19"/>
          <p:cNvSpPr>
            <a:spLocks noChangeShapeType="1"/>
          </p:cNvSpPr>
          <p:nvPr/>
        </p:nvSpPr>
        <p:spPr bwMode="auto">
          <a:xfrm flipV="1">
            <a:off x="6540500" y="3311525"/>
            <a:ext cx="342900" cy="22225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8372" name="Line 20"/>
          <p:cNvSpPr>
            <a:spLocks noChangeShapeType="1"/>
          </p:cNvSpPr>
          <p:nvPr/>
        </p:nvSpPr>
        <p:spPr bwMode="auto">
          <a:xfrm flipV="1">
            <a:off x="5680075" y="2568576"/>
            <a:ext cx="0" cy="45402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68373" name="Picture 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40500" y="1419225"/>
            <a:ext cx="471488" cy="827088"/>
          </a:xfrm>
          <a:noFill/>
          <a:ln>
            <a:miter lim="800000"/>
            <a:headEnd/>
            <a:tailEnd/>
          </a:ln>
        </p:spPr>
      </p:pic>
      <p:pic>
        <p:nvPicPr>
          <p:cNvPr id="868374" name="Picture 22" descr="NX_200_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5488" y="1377950"/>
            <a:ext cx="844550" cy="884238"/>
          </a:xfrm>
          <a:prstGeom prst="rect">
            <a:avLst/>
          </a:prstGeom>
          <a:noFill/>
        </p:spPr>
      </p:pic>
      <p:pic>
        <p:nvPicPr>
          <p:cNvPr id="868375" name="Picture 23" descr="NX_3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6700" y="1395413"/>
            <a:ext cx="10937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8376" name="Text Box 24"/>
          <p:cNvSpPr txBox="1">
            <a:spLocks noChangeArrowheads="1"/>
          </p:cNvSpPr>
          <p:nvPr/>
        </p:nvSpPr>
        <p:spPr bwMode="auto">
          <a:xfrm>
            <a:off x="7212013" y="2312989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CA" sz="1200">
                <a:latin typeface="Arial Unicode MS" pitchFamily="34" charset="-128"/>
              </a:rPr>
              <a:t>NX200</a:t>
            </a:r>
            <a:endParaRPr lang="en-US" sz="1200">
              <a:latin typeface="Arial Unicode MS" pitchFamily="34" charset="-128"/>
            </a:endParaRPr>
          </a:p>
        </p:txBody>
      </p:sp>
      <p:sp>
        <p:nvSpPr>
          <p:cNvPr id="868377" name="Text Box 25"/>
          <p:cNvSpPr txBox="1">
            <a:spLocks noChangeArrowheads="1"/>
          </p:cNvSpPr>
          <p:nvPr/>
        </p:nvSpPr>
        <p:spPr bwMode="auto">
          <a:xfrm>
            <a:off x="8113713" y="2312989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CA" sz="1200">
                <a:latin typeface="Arial Unicode MS" pitchFamily="34" charset="-128"/>
              </a:rPr>
              <a:t>NX300</a:t>
            </a:r>
            <a:endParaRPr lang="en-US" sz="1200">
              <a:latin typeface="Arial Unicode MS" pitchFamily="34" charset="-128"/>
            </a:endParaRPr>
          </a:p>
        </p:txBody>
      </p:sp>
      <p:sp>
        <p:nvSpPr>
          <p:cNvPr id="868378" name="Text Box 26"/>
          <p:cNvSpPr txBox="1">
            <a:spLocks noChangeArrowheads="1"/>
          </p:cNvSpPr>
          <p:nvPr/>
        </p:nvSpPr>
        <p:spPr bwMode="auto">
          <a:xfrm>
            <a:off x="9282113" y="2274889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CA" sz="1200">
                <a:latin typeface="Arial Unicode MS" pitchFamily="34" charset="-128"/>
              </a:rPr>
              <a:t>NX400</a:t>
            </a:r>
            <a:endParaRPr lang="en-US" sz="1200">
              <a:latin typeface="Arial Unicode MS" pitchFamily="34" charset="-128"/>
            </a:endParaRPr>
          </a:p>
        </p:txBody>
      </p:sp>
      <p:sp>
        <p:nvSpPr>
          <p:cNvPr id="868380" name="Text Box 28"/>
          <p:cNvSpPr txBox="1">
            <a:spLocks noChangeArrowheads="1"/>
          </p:cNvSpPr>
          <p:nvPr/>
        </p:nvSpPr>
        <p:spPr bwMode="auto">
          <a:xfrm>
            <a:off x="6475413" y="2274889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CA" sz="1200">
                <a:latin typeface="Arial Unicode MS" pitchFamily="34" charset="-128"/>
              </a:rPr>
              <a:t>NX100</a:t>
            </a:r>
            <a:endParaRPr lang="en-US" sz="1200">
              <a:latin typeface="Arial Unicode MS" pitchFamily="34" charset="-128"/>
            </a:endParaRPr>
          </a:p>
        </p:txBody>
      </p:sp>
      <p:pic>
        <p:nvPicPr>
          <p:cNvPr id="868381" name="Picture 29" descr="nx25%20we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64176" y="1447801"/>
            <a:ext cx="428625" cy="771525"/>
          </a:xfrm>
          <a:prstGeom prst="rect">
            <a:avLst/>
          </a:prstGeom>
          <a:noFill/>
        </p:spPr>
      </p:pic>
      <p:sp>
        <p:nvSpPr>
          <p:cNvPr id="868382" name="Text Box 30"/>
          <p:cNvSpPr txBox="1">
            <a:spLocks noChangeArrowheads="1"/>
          </p:cNvSpPr>
          <p:nvPr/>
        </p:nvSpPr>
        <p:spPr bwMode="auto">
          <a:xfrm>
            <a:off x="5929313" y="2274889"/>
            <a:ext cx="563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CA" sz="1200">
                <a:latin typeface="Arial Unicode MS" pitchFamily="34" charset="-128"/>
              </a:rPr>
              <a:t>NX50</a:t>
            </a:r>
            <a:endParaRPr lang="en-US" sz="1200">
              <a:latin typeface="Arial Unicode MS" pitchFamily="34" charset="-128"/>
            </a:endParaRPr>
          </a:p>
        </p:txBody>
      </p:sp>
      <p:pic>
        <p:nvPicPr>
          <p:cNvPr id="868385" name="Picture 3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56663" y="1352550"/>
            <a:ext cx="1516062" cy="971550"/>
          </a:xfrm>
          <a:prstGeom prst="rect">
            <a:avLst/>
          </a:prstGeom>
          <a:noFill/>
        </p:spPr>
      </p:pic>
      <p:pic>
        <p:nvPicPr>
          <p:cNvPr id="868392" name="Picture 40" descr="Nautel-NV-LT-Transmitter-Family"/>
          <p:cNvPicPr>
            <a:picLocks noChangeAspect="1" noChangeArrowheads="1"/>
          </p:cNvPicPr>
          <p:nvPr/>
        </p:nvPicPr>
        <p:blipFill>
          <a:blip r:embed="rId15"/>
          <a:srcRect b="40466"/>
          <a:stretch>
            <a:fillRect/>
          </a:stretch>
        </p:blipFill>
        <p:spPr bwMode="auto">
          <a:xfrm>
            <a:off x="8686800" y="4624389"/>
            <a:ext cx="1665288" cy="1457325"/>
          </a:xfrm>
          <a:prstGeom prst="rect">
            <a:avLst/>
          </a:prstGeom>
          <a:noFill/>
        </p:spPr>
      </p:pic>
      <p:sp>
        <p:nvSpPr>
          <p:cNvPr id="868393" name="Text Box 41"/>
          <p:cNvSpPr txBox="1">
            <a:spLocks noChangeArrowheads="1"/>
          </p:cNvSpPr>
          <p:nvPr/>
        </p:nvSpPr>
        <p:spPr bwMode="auto">
          <a:xfrm>
            <a:off x="6443663" y="493871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CA" b="1">
                <a:solidFill>
                  <a:srgbClr val="A8A9AD"/>
                </a:solidFill>
              </a:rPr>
              <a:t>NV</a:t>
            </a:r>
            <a:r>
              <a:rPr lang="en-CA" b="1">
                <a:solidFill>
                  <a:schemeClr val="folHlink"/>
                </a:solidFill>
              </a:rPr>
              <a:t>LT</a:t>
            </a:r>
            <a:r>
              <a:rPr lang="en-CA">
                <a:solidFill>
                  <a:srgbClr val="000066"/>
                </a:solidFill>
              </a:rPr>
              <a:t>Series</a:t>
            </a:r>
            <a:r>
              <a:rPr lang="en-CA" b="1">
                <a:solidFill>
                  <a:srgbClr val="FF9900"/>
                </a:solidFill>
              </a:rPr>
              <a:t> FM</a:t>
            </a:r>
            <a:endParaRPr lang="en-US" b="1">
              <a:solidFill>
                <a:srgbClr val="FF9900"/>
              </a:solidFill>
            </a:endParaRPr>
          </a:p>
        </p:txBody>
      </p:sp>
      <p:sp>
        <p:nvSpPr>
          <p:cNvPr id="868394" name="Text Box 42"/>
          <p:cNvSpPr txBox="1">
            <a:spLocks noChangeArrowheads="1"/>
          </p:cNvSpPr>
          <p:nvPr/>
        </p:nvSpPr>
        <p:spPr bwMode="auto">
          <a:xfrm>
            <a:off x="6513514" y="5257800"/>
            <a:ext cx="1879041" cy="400110"/>
          </a:xfrm>
          <a:prstGeom prst="rect">
            <a:avLst/>
          </a:prstGeom>
          <a:solidFill>
            <a:srgbClr val="032A5B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3.5kW – 88kW</a:t>
            </a:r>
          </a:p>
        </p:txBody>
      </p:sp>
      <p:sp>
        <p:nvSpPr>
          <p:cNvPr id="868395" name="Line 43"/>
          <p:cNvSpPr>
            <a:spLocks noChangeShapeType="1"/>
          </p:cNvSpPr>
          <p:nvPr/>
        </p:nvSpPr>
        <p:spPr bwMode="auto">
          <a:xfrm>
            <a:off x="6540500" y="4533900"/>
            <a:ext cx="266700" cy="31115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8396" name="Text Box 44"/>
          <p:cNvSpPr txBox="1">
            <a:spLocks noChangeArrowheads="1"/>
          </p:cNvSpPr>
          <p:nvPr/>
        </p:nvSpPr>
        <p:spPr bwMode="auto">
          <a:xfrm>
            <a:off x="2790826" y="5514976"/>
            <a:ext cx="34004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Now all Nautel transmitters are shipped with a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FOUR YEAR WARRANTY!</a:t>
            </a:r>
          </a:p>
        </p:txBody>
      </p:sp>
      <p:pic>
        <p:nvPicPr>
          <p:cNvPr id="868398" name="Picture 46" descr="Nautel-XR-AM-Transmitter-XR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00564" y="1409700"/>
            <a:ext cx="401637" cy="857250"/>
          </a:xfrm>
          <a:prstGeom prst="rect">
            <a:avLst/>
          </a:prstGeom>
          <a:noFill/>
        </p:spPr>
      </p:pic>
      <p:pic>
        <p:nvPicPr>
          <p:cNvPr id="868400" name="Picture 48" descr="Nautel-XR-AM-Transmitter-XR1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957764" y="1381126"/>
            <a:ext cx="414337" cy="885825"/>
          </a:xfrm>
          <a:prstGeom prst="rect">
            <a:avLst/>
          </a:prstGeom>
          <a:noFill/>
        </p:spPr>
      </p:pic>
      <p:pic>
        <p:nvPicPr>
          <p:cNvPr id="868401" name="Picture 49" descr="Nautel-XR-AM-Transmitter-XR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81464" y="1428750"/>
            <a:ext cx="401637" cy="857250"/>
          </a:xfrm>
          <a:prstGeom prst="rect">
            <a:avLst/>
          </a:prstGeom>
          <a:noFill/>
        </p:spPr>
      </p:pic>
      <p:sp>
        <p:nvSpPr>
          <p:cNvPr id="868402" name="Rectangle 50"/>
          <p:cNvSpPr>
            <a:spLocks noChangeArrowheads="1"/>
          </p:cNvSpPr>
          <p:nvPr/>
        </p:nvSpPr>
        <p:spPr bwMode="auto">
          <a:xfrm>
            <a:off x="3989388" y="2276476"/>
            <a:ext cx="482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CA" sz="1200" dirty="0">
                <a:latin typeface="Arial Unicode MS" pitchFamily="34" charset="-128"/>
              </a:rPr>
              <a:t>NX3</a:t>
            </a:r>
            <a:endParaRPr lang="en-US" sz="1200" dirty="0">
              <a:latin typeface="Arial Unicode MS" pitchFamily="34" charset="-128"/>
            </a:endParaRPr>
          </a:p>
        </p:txBody>
      </p:sp>
      <p:sp>
        <p:nvSpPr>
          <p:cNvPr id="868403" name="Rectangle 51"/>
          <p:cNvSpPr>
            <a:spLocks noChangeArrowheads="1"/>
          </p:cNvSpPr>
          <p:nvPr/>
        </p:nvSpPr>
        <p:spPr bwMode="auto">
          <a:xfrm>
            <a:off x="4427538" y="2276476"/>
            <a:ext cx="482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CA" sz="1200" dirty="0">
                <a:latin typeface="Arial Unicode MS" pitchFamily="34" charset="-128"/>
              </a:rPr>
              <a:t>NX5</a:t>
            </a:r>
            <a:endParaRPr lang="en-US" sz="1200" dirty="0">
              <a:latin typeface="Arial Unicode MS" pitchFamily="34" charset="-128"/>
            </a:endParaRPr>
          </a:p>
        </p:txBody>
      </p:sp>
      <p:sp>
        <p:nvSpPr>
          <p:cNvPr id="868404" name="Rectangle 52"/>
          <p:cNvSpPr>
            <a:spLocks noChangeArrowheads="1"/>
          </p:cNvSpPr>
          <p:nvPr/>
        </p:nvSpPr>
        <p:spPr bwMode="auto">
          <a:xfrm>
            <a:off x="4856163" y="2266951"/>
            <a:ext cx="5677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CA" sz="1200" dirty="0">
                <a:latin typeface="Arial Unicode MS" pitchFamily="34" charset="-128"/>
              </a:rPr>
              <a:t>NX10</a:t>
            </a:r>
            <a:endParaRPr lang="en-US" sz="1200" dirty="0">
              <a:latin typeface="Arial Unicode MS" pitchFamily="34" charset="-128"/>
            </a:endParaRPr>
          </a:p>
        </p:txBody>
      </p:sp>
      <p:pic>
        <p:nvPicPr>
          <p:cNvPr id="868406" name="Picture 54" descr="Nautel-NV-LT-Transmitter-Family"/>
          <p:cNvPicPr>
            <a:picLocks noChangeAspect="1" noChangeArrowheads="1"/>
          </p:cNvPicPr>
          <p:nvPr/>
        </p:nvPicPr>
        <p:blipFill>
          <a:blip r:embed="rId15"/>
          <a:srcRect l="18889" t="60681" r="25833" b="2457"/>
          <a:stretch>
            <a:fillRect/>
          </a:stretch>
        </p:blipFill>
        <p:spPr bwMode="auto">
          <a:xfrm>
            <a:off x="8207375" y="5653088"/>
            <a:ext cx="660400" cy="647700"/>
          </a:xfrm>
          <a:prstGeom prst="rect">
            <a:avLst/>
          </a:prstGeom>
          <a:noFill/>
        </p:spPr>
      </p:pic>
      <p:pic>
        <p:nvPicPr>
          <p:cNvPr id="868408" name="Picture 56" descr="Nautel-VS-Series-Transmitter-Award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809751" y="4948239"/>
            <a:ext cx="1863725" cy="5429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2536826" y="1984376"/>
            <a:ext cx="661405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600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4641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295401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00066"/>
                </a:solidFill>
              </a:rPr>
              <a:t>The advent of solid state electronics has permitted redundancy resulting in fewer off-air type situations.</a:t>
            </a:r>
          </a:p>
          <a:p>
            <a:endParaRPr lang="en-US" sz="2400">
              <a:solidFill>
                <a:srgbClr val="000066"/>
              </a:solidFill>
            </a:endParaRPr>
          </a:p>
          <a:p>
            <a:r>
              <a:rPr lang="en-US" sz="2400">
                <a:solidFill>
                  <a:srgbClr val="000066"/>
                </a:solidFill>
              </a:rPr>
              <a:t>Modular construction permits repairs to be carried out while on air, during daytime hours.</a:t>
            </a:r>
          </a:p>
          <a:p>
            <a:endParaRPr lang="en-US" sz="2400">
              <a:solidFill>
                <a:srgbClr val="000066"/>
              </a:solidFill>
            </a:endParaRPr>
          </a:p>
          <a:p>
            <a:r>
              <a:rPr lang="en-US" sz="2400">
                <a:solidFill>
                  <a:srgbClr val="000066"/>
                </a:solidFill>
              </a:rPr>
              <a:t>Lower operating voltages tend to make equipment safer to work on – in general.</a:t>
            </a:r>
          </a:p>
        </p:txBody>
      </p:sp>
      <p:sp>
        <p:nvSpPr>
          <p:cNvPr id="886788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rgbClr val="000066"/>
                </a:solidFill>
              </a:rPr>
              <a:t>More Reliable Equipment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rgbClr val="000066"/>
                </a:solidFill>
              </a:rPr>
              <a:t>More IT, less RF</a:t>
            </a:r>
            <a:r>
              <a:rPr lang="en-US" sz="3200">
                <a:solidFill>
                  <a:srgbClr val="000066"/>
                </a:solidFill>
              </a:rPr>
              <a:t>	</a:t>
            </a:r>
          </a:p>
        </p:txBody>
      </p:sp>
      <p:sp>
        <p:nvSpPr>
          <p:cNvPr id="89498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114426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00066"/>
                </a:solidFill>
              </a:rPr>
              <a:t>More and more, equipment is microprocessor based and networked, requiring specialized skills traditionally not part of radio station engineering.</a:t>
            </a:r>
          </a:p>
          <a:p>
            <a:endParaRPr lang="en-US" sz="2400">
              <a:solidFill>
                <a:srgbClr val="000066"/>
              </a:solidFill>
            </a:endParaRPr>
          </a:p>
          <a:p>
            <a:r>
              <a:rPr lang="en-US" sz="2400">
                <a:solidFill>
                  <a:srgbClr val="000066"/>
                </a:solidFill>
              </a:rPr>
              <a:t>As a result, in many cases, the bulk of repairs and upgrades can be carried out by personnel with IT skills.</a:t>
            </a:r>
          </a:p>
          <a:p>
            <a:endParaRPr lang="en-US" sz="2400">
              <a:solidFill>
                <a:srgbClr val="000066"/>
              </a:solidFill>
            </a:endParaRPr>
          </a:p>
          <a:p>
            <a:r>
              <a:rPr lang="en-US" sz="2400">
                <a:solidFill>
                  <a:srgbClr val="000066"/>
                </a:solidFill>
              </a:rPr>
              <a:t>However, it’s still high voltage RF going to the antenna and frequently high voltage AC/DC in the power supplies.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rgbClr val="000066"/>
                </a:solidFill>
              </a:rPr>
              <a:t>Nothing Ever Breaks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00066"/>
                </a:solidFill>
              </a:rPr>
              <a:t>With higher levels of redundancy, equipment can frequently stay on air in spite of failures.</a:t>
            </a:r>
          </a:p>
          <a:p>
            <a:endParaRPr lang="en-US">
              <a:solidFill>
                <a:srgbClr val="000066"/>
              </a:solidFill>
            </a:endParaRPr>
          </a:p>
          <a:p>
            <a:pPr lvl="1"/>
            <a:r>
              <a:rPr lang="en-US" sz="2000">
                <a:solidFill>
                  <a:srgbClr val="000066"/>
                </a:solidFill>
              </a:rPr>
              <a:t>This frequently gets interpreted as “no failures”, since there were no interruptions to the broadcast.</a:t>
            </a:r>
          </a:p>
          <a:p>
            <a:pPr lvl="1"/>
            <a:endParaRPr lang="en-US" sz="2000">
              <a:solidFill>
                <a:srgbClr val="000066"/>
              </a:solidFill>
            </a:endParaRPr>
          </a:p>
          <a:p>
            <a:pPr lvl="1"/>
            <a:r>
              <a:rPr lang="en-US" sz="2000">
                <a:solidFill>
                  <a:srgbClr val="000066"/>
                </a:solidFill>
              </a:rPr>
              <a:t>In spite of this, the need for ability to troubleshoot, work a soldering iron and perform complex repairs is still an important part of the job. Perhaps more important as these skills are typically only needed in urgent situations where  a simple board swap won’t solve the underlying problem.</a:t>
            </a:r>
          </a:p>
          <a:p>
            <a:pPr lvl="1">
              <a:buFontTx/>
              <a:buNone/>
            </a:pPr>
            <a:endParaRPr lang="en-US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rgbClr val="000066"/>
                </a:solidFill>
              </a:rPr>
              <a:t>Why Nothing Ever Breaks	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1571626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</a:rPr>
              <a:t>As a rule, the sites with the fewest actual failures tend to be the ones where the work is put into protection and maintenance, rather than “putting out fires”.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</a:rPr>
              <a:t>More and more, in today’s reality, less time is available for maintenance – although there always seems to be time for the “fires”…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rgbClr val="000066"/>
                </a:solidFill>
              </a:rPr>
              <a:t>“Other Duties, As Required”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00066"/>
                </a:solidFill>
              </a:rPr>
              <a:t>This frequently leads to a misconception that engineers  can be less skilled, since they’re frequently doing maintenance tasks – cleaning filters, improving grounding, performing “check-ups” rather than actual repairs.</a:t>
            </a:r>
          </a:p>
          <a:p>
            <a:endParaRPr lang="en-US" sz="2400">
              <a:solidFill>
                <a:srgbClr val="000066"/>
              </a:solidFill>
            </a:endParaRPr>
          </a:p>
          <a:p>
            <a:r>
              <a:rPr lang="en-US" sz="2400">
                <a:solidFill>
                  <a:srgbClr val="000066"/>
                </a:solidFill>
              </a:rPr>
              <a:t>In the ideal world, maintenance tasks should take up the vast majority of the engineer’s time. If this were the case, the amount of repairs required would decrease dramatically.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10938</TotalTime>
  <Words>1802</Words>
  <Application>Microsoft Office PowerPoint</Application>
  <PresentationFormat>Widescreen</PresentationFormat>
  <Paragraphs>235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Arial Unicode MS</vt:lpstr>
      <vt:lpstr>Default Design</vt:lpstr>
      <vt:lpstr>PowerPoint Presentation</vt:lpstr>
      <vt:lpstr>PowerPoint Presentation</vt:lpstr>
      <vt:lpstr>Graying Talent</vt:lpstr>
      <vt:lpstr>Lower Budgets</vt:lpstr>
      <vt:lpstr>More Reliable Equipment</vt:lpstr>
      <vt:lpstr>More IT, less RF </vt:lpstr>
      <vt:lpstr>Nothing Ever Breaks</vt:lpstr>
      <vt:lpstr>Why Nothing Ever Breaks </vt:lpstr>
      <vt:lpstr>“Other Duties, As Required”</vt:lpstr>
      <vt:lpstr>Resulting Safety Concerns </vt:lpstr>
      <vt:lpstr>Resulting Safety Concerns </vt:lpstr>
      <vt:lpstr>PowerPoint Presentation</vt:lpstr>
      <vt:lpstr>29CFR1910 says:</vt:lpstr>
      <vt:lpstr>Costs of Fewer Engineers</vt:lpstr>
      <vt:lpstr>Proper Protection is Important</vt:lpstr>
      <vt:lpstr>Ensure everything is discharged</vt:lpstr>
      <vt:lpstr>Thermal Scans</vt:lpstr>
      <vt:lpstr>Safety is Key</vt:lpstr>
      <vt:lpstr>Safety is Key</vt:lpstr>
      <vt:lpstr>Safety Considerations</vt:lpstr>
      <vt:lpstr>Safety is Key</vt:lpstr>
      <vt:lpstr>Let’s Be Careful Out There</vt:lpstr>
      <vt:lpstr>PowerPoint Presentation</vt:lpstr>
      <vt:lpstr>PowerPoint Presentation</vt:lpstr>
      <vt:lpstr>PowerPoint Presentation</vt:lpstr>
      <vt:lpstr>PowerPoint Presentation</vt:lpstr>
      <vt:lpstr>Security – it protects you and stuff</vt:lpstr>
      <vt:lpstr>Security – it protects you and stuff</vt:lpstr>
      <vt:lpstr>Security – it protects you and stuff</vt:lpstr>
      <vt:lpstr>Security – it protects you and stuff</vt:lpstr>
      <vt:lpstr>Security – it protects you and stuff</vt:lpstr>
      <vt:lpstr>Security – it protects you and stuff</vt:lpstr>
      <vt:lpstr>Security – it protects you and stuff</vt:lpstr>
      <vt:lpstr>Security – it protects you and stuff</vt:lpstr>
      <vt:lpstr>Security – it protects you and stuff</vt:lpstr>
      <vt:lpstr>IT Security</vt:lpstr>
      <vt:lpstr>IT Security</vt:lpstr>
      <vt:lpstr>IT Security</vt:lpstr>
      <vt:lpstr>IT Security</vt:lpstr>
      <vt:lpstr>IT Security</vt:lpstr>
      <vt:lpstr>IT Security</vt:lpstr>
      <vt:lpstr>IT Security</vt:lpstr>
      <vt:lpstr>IT Security</vt:lpstr>
      <vt:lpstr>To review:</vt:lpstr>
      <vt:lpstr>Learn More / Stay in touch </vt:lpstr>
      <vt:lpstr>Nautel Major Product Families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Whyte</dc:creator>
  <cp:lastModifiedBy>Jeff Welton</cp:lastModifiedBy>
  <cp:revision>230</cp:revision>
  <dcterms:created xsi:type="dcterms:W3CDTF">2009-02-05T19:02:16Z</dcterms:created>
  <dcterms:modified xsi:type="dcterms:W3CDTF">2021-06-24T15:28:57Z</dcterms:modified>
</cp:coreProperties>
</file>