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8"/>
  </p:notesMasterIdLst>
  <p:sldIdLst>
    <p:sldId id="564" r:id="rId6"/>
    <p:sldId id="310" r:id="rId7"/>
    <p:sldId id="593" r:id="rId8"/>
    <p:sldId id="726" r:id="rId9"/>
    <p:sldId id="705" r:id="rId10"/>
    <p:sldId id="706" r:id="rId11"/>
    <p:sldId id="711" r:id="rId12"/>
    <p:sldId id="761" r:id="rId13"/>
    <p:sldId id="570" r:id="rId14"/>
    <p:sldId id="596" r:id="rId15"/>
    <p:sldId id="566" r:id="rId16"/>
    <p:sldId id="303" r:id="rId17"/>
  </p:sldIdLst>
  <p:sldSz cx="12192000" cy="6858000"/>
  <p:notesSz cx="9296400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000" kern="1200" baseline="30000">
        <a:solidFill>
          <a:schemeClr val="folHlink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000" kern="1200" baseline="30000">
        <a:solidFill>
          <a:schemeClr val="folHlink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000" kern="1200" baseline="30000">
        <a:solidFill>
          <a:schemeClr val="folHlink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000" kern="1200" baseline="30000">
        <a:solidFill>
          <a:schemeClr val="folHlink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000" kern="1200" baseline="30000">
        <a:solidFill>
          <a:schemeClr val="folHlink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4000" kern="1200" baseline="30000">
        <a:solidFill>
          <a:schemeClr val="folHlink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4000" kern="1200" baseline="30000">
        <a:solidFill>
          <a:schemeClr val="folHlink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4000" kern="1200" baseline="30000">
        <a:solidFill>
          <a:schemeClr val="folHlink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4000" kern="1200" baseline="30000">
        <a:solidFill>
          <a:schemeClr val="folHlink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7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BBAB18-EEBC-EF23-D9E4-ADFBD02BA0F0}" name="Etienne Guimont" initials="EG" userId="S::eguimont@nautel.com::3f0277d3-ee77-407c-b178-ad28720c3980" providerId="AD"/>
  <p188:author id="{EDEAEABE-2B17-9727-B31B-2B79235B3545}" name="Justin Jamieson" initials="JJ" userId="S::justin.jamieson@nautel.com::37d6d676-4d8a-4d04-b7d1-bc324f9597f0" providerId="AD"/>
  <p188:author id="{27A7D1D3-9432-BBE9-75F4-82654FCBF665}" name="Matt Herdon" initials="MH" userId="S::matt.herdon@nautel.com::6827613c-815d-4501-b8c7-84a82320631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4A98"/>
    <a:srgbClr val="F28B00"/>
    <a:srgbClr val="1E61AD"/>
    <a:srgbClr val="B2B1B4"/>
    <a:srgbClr val="004798"/>
    <a:srgbClr val="032A5B"/>
    <a:srgbClr val="538BF0"/>
    <a:srgbClr val="F0F0F1"/>
    <a:srgbClr val="002F6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8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038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207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029075" cy="35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407" tIns="46704" rIns="93407" bIns="46704" numCol="1" anchor="t" anchorCtr="0" compatLnSpc="1">
            <a:prstTxWarp prst="textNoShape">
              <a:avLst/>
            </a:prstTxWarp>
          </a:bodyPr>
          <a:lstStyle>
            <a:lvl1pPr algn="l" defTabSz="932998" eaLnBrk="1" hangingPunct="1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5739" y="2"/>
            <a:ext cx="4029075" cy="35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407" tIns="46704" rIns="93407" bIns="46704" numCol="1" anchor="t" anchorCtr="0" compatLnSpc="1">
            <a:prstTxWarp prst="textNoShape">
              <a:avLst/>
            </a:prstTxWarp>
          </a:bodyPr>
          <a:lstStyle>
            <a:lvl1pPr algn="r" defTabSz="932998" eaLnBrk="1" hangingPunct="1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11400" y="525463"/>
            <a:ext cx="46736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7" y="3329072"/>
            <a:ext cx="7435851" cy="3155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407" tIns="46704" rIns="93407" bIns="46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8142"/>
            <a:ext cx="4029075" cy="35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407" tIns="46704" rIns="93407" bIns="46704" numCol="1" anchor="b" anchorCtr="0" compatLnSpc="1">
            <a:prstTxWarp prst="textNoShape">
              <a:avLst/>
            </a:prstTxWarp>
          </a:bodyPr>
          <a:lstStyle>
            <a:lvl1pPr algn="l" defTabSz="932998" eaLnBrk="1" hangingPunct="1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5739" y="6658142"/>
            <a:ext cx="4029075" cy="35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407" tIns="46704" rIns="93407" bIns="46704" numCol="1" anchor="b" anchorCtr="0" compatLnSpc="1">
            <a:prstTxWarp prst="textNoShape">
              <a:avLst/>
            </a:prstTxWarp>
          </a:bodyPr>
          <a:lstStyle>
            <a:lvl1pPr algn="r" defTabSz="932998" eaLnBrk="1" hangingPunct="1">
              <a:defRPr sz="12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7E8CB40-5D54-495A-8217-0F70D94221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Still need to fix the Forward Power and Setpoint to match</a:t>
            </a:r>
          </a:p>
          <a:p>
            <a:r>
              <a:rPr lang="en-US">
                <a:latin typeface="Calibri"/>
                <a:cs typeface="Calibri"/>
              </a:rPr>
              <a:t>Reflected Power is still way too high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E8CB40-5D54-495A-8217-0F70D94221F0}" type="slidenum">
              <a:rPr lang="en-US" altLang="en-US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86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2998">
              <a:spcBef>
                <a:spcPct val="30000"/>
              </a:spcBef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04208" indent="-193926" defTabSz="932998">
              <a:spcBef>
                <a:spcPct val="30000"/>
              </a:spcBef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75702" indent="-155141" defTabSz="932998">
              <a:spcBef>
                <a:spcPct val="30000"/>
              </a:spcBef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85984" indent="-155141" defTabSz="932998">
              <a:spcBef>
                <a:spcPct val="30000"/>
              </a:spcBef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396265" indent="-155141" defTabSz="932998">
              <a:spcBef>
                <a:spcPct val="30000"/>
              </a:spcBef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706547" indent="-155141" defTabSz="932998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16829" indent="-155141" defTabSz="932998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327109" indent="-155141" defTabSz="932998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37391" indent="-155141" defTabSz="932998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2EA805-9098-437C-B1AC-8B152AAA3835}" type="slidenum">
              <a:rPr lang="en-US" altLang="en-US" sz="1200"/>
              <a:pPr>
                <a:spcBef>
                  <a:spcPct val="0"/>
                </a:spcBef>
              </a:pPr>
              <a:t>12</a:t>
            </a:fld>
            <a:endParaRPr lang="en-US" altLang="en-US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11400" y="525463"/>
            <a:ext cx="4673600" cy="26289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686851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651486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758496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32A5B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96287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32A5B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100375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32A5B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739901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32A5B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rgbClr val="032A5B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078019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32A5B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037764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32A5B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rgbClr val="032A5B"/>
                </a:solidFill>
                <a:latin typeface="Calibri" panose="020F0502020204030204" pitchFamily="34" charset="0"/>
              </a:defRPr>
            </a:lvl1pPr>
            <a:lvl2pPr>
              <a:defRPr sz="2400">
                <a:solidFill>
                  <a:srgbClr val="032A5B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032A5B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032A5B"/>
                </a:solidFill>
                <a:latin typeface="Calibri" panose="020F0502020204030204" pitchFamily="34" charset="0"/>
              </a:defRPr>
            </a:lvl4pPr>
            <a:lvl5pPr>
              <a:defRPr sz="1800">
                <a:solidFill>
                  <a:srgbClr val="032A5B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32A5B"/>
                </a:solidFill>
                <a:latin typeface="Calibri" panose="020F0502020204030204" pitchFamily="34" charset="0"/>
              </a:defRPr>
            </a:lvl1pPr>
            <a:lvl2pPr>
              <a:defRPr sz="2400">
                <a:solidFill>
                  <a:srgbClr val="032A5B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032A5B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032A5B"/>
                </a:solidFill>
                <a:latin typeface="Calibri" panose="020F0502020204030204" pitchFamily="34" charset="0"/>
              </a:defRPr>
            </a:lvl4pPr>
            <a:lvl5pPr>
              <a:defRPr sz="1800">
                <a:solidFill>
                  <a:srgbClr val="032A5B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407687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32A5B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32A5B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32A5B"/>
                </a:solidFill>
                <a:latin typeface="Calibri" panose="020F0502020204030204" pitchFamily="34" charset="0"/>
              </a:defRPr>
            </a:lvl1pPr>
            <a:lvl2pPr>
              <a:defRPr sz="2000">
                <a:solidFill>
                  <a:srgbClr val="032A5B"/>
                </a:solidFill>
                <a:latin typeface="Calibri" panose="020F0502020204030204" pitchFamily="34" charset="0"/>
              </a:defRPr>
            </a:lvl2pPr>
            <a:lvl3pPr>
              <a:defRPr sz="1800">
                <a:solidFill>
                  <a:srgbClr val="032A5B"/>
                </a:solidFill>
                <a:latin typeface="Calibri" panose="020F0502020204030204" pitchFamily="34" charset="0"/>
              </a:defRPr>
            </a:lvl3pPr>
            <a:lvl4pPr>
              <a:defRPr sz="1600">
                <a:solidFill>
                  <a:srgbClr val="032A5B"/>
                </a:solidFill>
                <a:latin typeface="Calibri" panose="020F0502020204030204" pitchFamily="34" charset="0"/>
              </a:defRPr>
            </a:lvl4pPr>
            <a:lvl5pPr>
              <a:defRPr sz="1600">
                <a:solidFill>
                  <a:srgbClr val="032A5B"/>
                </a:solidFill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32A5B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32A5B"/>
                </a:solidFill>
                <a:latin typeface="Calibri" panose="020F0502020204030204" pitchFamily="34" charset="0"/>
              </a:defRPr>
            </a:lvl1pPr>
            <a:lvl2pPr>
              <a:defRPr sz="2000">
                <a:solidFill>
                  <a:srgbClr val="032A5B"/>
                </a:solidFill>
                <a:latin typeface="Calibri" panose="020F0502020204030204" pitchFamily="34" charset="0"/>
              </a:defRPr>
            </a:lvl2pPr>
            <a:lvl3pPr>
              <a:defRPr sz="1800">
                <a:solidFill>
                  <a:srgbClr val="032A5B"/>
                </a:solidFill>
                <a:latin typeface="Calibri" panose="020F0502020204030204" pitchFamily="34" charset="0"/>
              </a:defRPr>
            </a:lvl3pPr>
            <a:lvl4pPr>
              <a:defRPr sz="1600">
                <a:solidFill>
                  <a:srgbClr val="032A5B"/>
                </a:solidFill>
                <a:latin typeface="Calibri" panose="020F0502020204030204" pitchFamily="34" charset="0"/>
              </a:defRPr>
            </a:lvl4pPr>
            <a:lvl5pPr>
              <a:defRPr sz="1600">
                <a:solidFill>
                  <a:srgbClr val="032A5B"/>
                </a:solidFill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998870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32A5B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990719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77151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32A5B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32A5B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rgbClr val="032A5B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rgbClr val="032A5B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rgbClr val="032A5B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rgbClr val="032A5B"/>
                </a:solidFill>
                <a:latin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32A5B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20052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32A5B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32A5B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57471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155E10E-2580-F4A7-817B-8A33524273D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233" y="6553479"/>
            <a:ext cx="2881078" cy="192072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5E17BE65-AF4E-9A92-BF60-BFEC89489AC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" y="6135618"/>
            <a:ext cx="1286444" cy="47949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53713AA-8564-1B7C-CC0C-098CB411AE6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485892" y="6310608"/>
            <a:ext cx="946555" cy="3151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4.wdp"/><Relationship Id="rId18" Type="http://schemas.openxmlformats.org/officeDocument/2006/relationships/image" Target="../media/image31.png"/><Relationship Id="rId3" Type="http://schemas.openxmlformats.org/officeDocument/2006/relationships/image" Target="../media/image21.png"/><Relationship Id="rId21" Type="http://schemas.openxmlformats.org/officeDocument/2006/relationships/image" Target="../media/image33.png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" Type="http://schemas.openxmlformats.org/officeDocument/2006/relationships/image" Target="../media/image20.jpeg"/><Relationship Id="rId16" Type="http://schemas.microsoft.com/office/2007/relationships/hdphoto" Target="../media/hdphoto5.wdp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10" Type="http://schemas.microsoft.com/office/2007/relationships/hdphoto" Target="../media/hdphoto3.wdp"/><Relationship Id="rId19" Type="http://schemas.microsoft.com/office/2007/relationships/hdphoto" Target="../media/hdphoto6.wdp"/><Relationship Id="rId4" Type="http://schemas.microsoft.com/office/2007/relationships/hdphoto" Target="../media/hdphoto1.wdp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1B0388F5-94F9-4287-B6A4-81DC6E0275CE">
            <a:extLst>
              <a:ext uri="{FF2B5EF4-FFF2-40B4-BE49-F238E27FC236}">
                <a16:creationId xmlns:a16="http://schemas.microsoft.com/office/drawing/2014/main" id="{D33CA727-B794-4359-B8C6-34A9C155D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0800"/>
            <a:ext cx="12192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B0BBB0-7ED6-49F7-97D6-156C5DDFE0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504" y="1897667"/>
            <a:ext cx="10854993" cy="3062667"/>
          </a:xfrm>
        </p:spPr>
        <p:txBody>
          <a:bodyPr anchor="ctr"/>
          <a:lstStyle/>
          <a:p>
            <a:r>
              <a:rPr lang="en-US" sz="8000">
                <a:solidFill>
                  <a:srgbClr val="FF99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Rack-Mount</a:t>
            </a:r>
            <a:br>
              <a:rPr lang="en-US" sz="8000">
                <a:solidFill>
                  <a:srgbClr val="FF99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8000">
                <a:solidFill>
                  <a:srgbClr val="FF99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Analog FM Tx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7CF435B-F8B9-8B26-A2CD-E9CFC94A6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57059" y="5150312"/>
            <a:ext cx="2514239" cy="837093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4901488-6E64-E4B5-86EA-BDE9346F5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58" y="487704"/>
            <a:ext cx="2789013" cy="103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5838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6C626D2-4417-4EF8-A0D6-38D6B13FB7A9}"/>
              </a:ext>
            </a:extLst>
          </p:cNvPr>
          <p:cNvGrpSpPr/>
          <p:nvPr/>
        </p:nvGrpSpPr>
        <p:grpSpPr>
          <a:xfrm>
            <a:off x="780301" y="1378878"/>
            <a:ext cx="7392633" cy="4487020"/>
            <a:chOff x="501316" y="1309605"/>
            <a:chExt cx="7392633" cy="44870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2F41140-A8DD-404A-BFCF-B9F4203FE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316" y="2803375"/>
              <a:ext cx="7392633" cy="29932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EE76207-DE58-43AA-81B0-A2311A3E1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317" y="1309605"/>
              <a:ext cx="7392632" cy="1493769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6069E00C-EF12-486A-A7C0-9B14FAB8089F}"/>
              </a:ext>
            </a:extLst>
          </p:cNvPr>
          <p:cNvSpPr txBox="1">
            <a:spLocks/>
          </p:cNvSpPr>
          <p:nvPr/>
        </p:nvSpPr>
        <p:spPr>
          <a:xfrm>
            <a:off x="501316" y="166605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6600" b="1" baseline="0">
                <a:solidFill>
                  <a:srgbClr val="004A98"/>
                </a:solidFill>
                <a:latin typeface="Calibri" panose="020F0502020204030204" pitchFamily="34" charset="0"/>
              </a:rPr>
              <a:t>VX 3 – 6 kW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949D27-C39F-865A-B6F2-90F4EA5F43E4}"/>
              </a:ext>
            </a:extLst>
          </p:cNvPr>
          <p:cNvSpPr txBox="1"/>
          <p:nvPr/>
        </p:nvSpPr>
        <p:spPr>
          <a:xfrm>
            <a:off x="8311415" y="3119045"/>
            <a:ext cx="361428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aseline="0">
                <a:solidFill>
                  <a:srgbClr val="004A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 Connector: 1-5/8" EIA with removeable field flange (Optional 7/8" EIA adapter​)</a:t>
            </a:r>
          </a:p>
        </p:txBody>
      </p:sp>
    </p:spTree>
    <p:extLst>
      <p:ext uri="{BB962C8B-B14F-4D97-AF65-F5344CB8AC3E}">
        <p14:creationId xmlns:p14="http://schemas.microsoft.com/office/powerpoint/2010/main" val="381062301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16" y="166605"/>
            <a:ext cx="10972800" cy="1143000"/>
          </a:xfrm>
        </p:spPr>
        <p:txBody>
          <a:bodyPr/>
          <a:lstStyle/>
          <a:p>
            <a:r>
              <a:rPr lang="en-US" sz="6600">
                <a:solidFill>
                  <a:srgbClr val="004A98"/>
                </a:solidFill>
              </a:rPr>
              <a:t>11 </a:t>
            </a:r>
            <a:r>
              <a:rPr lang="en-US" sz="6600">
                <a:solidFill>
                  <a:srgbClr val="C00000"/>
                </a:solidFill>
              </a:rPr>
              <a:t>NEW</a:t>
            </a:r>
            <a:r>
              <a:rPr lang="en-US" sz="6600"/>
              <a:t> </a:t>
            </a:r>
            <a:r>
              <a:rPr lang="en-US" sz="6600">
                <a:solidFill>
                  <a:srgbClr val="004A98"/>
                </a:solidFill>
              </a:rPr>
              <a:t>VX models!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A86102-5882-48DD-9E1D-10092F04EE20}"/>
              </a:ext>
            </a:extLst>
          </p:cNvPr>
          <p:cNvSpPr txBox="1"/>
          <p:nvPr/>
        </p:nvSpPr>
        <p:spPr>
          <a:xfrm>
            <a:off x="5486253" y="5976186"/>
            <a:ext cx="5099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aseline="0">
                <a:solidFill>
                  <a:srgbClr val="004A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right TPO to meet your needs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783FFC-6E2F-40ED-A11E-CBCC44E03134}"/>
              </a:ext>
            </a:extLst>
          </p:cNvPr>
          <p:cNvSpPr txBox="1"/>
          <p:nvPr/>
        </p:nvSpPr>
        <p:spPr>
          <a:xfrm>
            <a:off x="124083" y="1375810"/>
            <a:ext cx="2507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0">
                <a:solidFill>
                  <a:srgbClr val="004A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Choice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06DBFB1-6649-4918-B9FE-19F18228FCE5}"/>
              </a:ext>
            </a:extLst>
          </p:cNvPr>
          <p:cNvGrpSpPr/>
          <p:nvPr/>
        </p:nvGrpSpPr>
        <p:grpSpPr>
          <a:xfrm>
            <a:off x="8983470" y="5260178"/>
            <a:ext cx="1350556" cy="454779"/>
            <a:chOff x="5420722" y="3263626"/>
            <a:chExt cx="1350556" cy="45477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3391555-BF68-4FEA-ADC4-52853E808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0722" y="3263626"/>
              <a:ext cx="1350556" cy="45477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A74F216-F36D-499F-8A26-ECDEAD190B8F}"/>
                </a:ext>
              </a:extLst>
            </p:cNvPr>
            <p:cNvSpPr txBox="1"/>
            <p:nvPr/>
          </p:nvSpPr>
          <p:spPr>
            <a:xfrm>
              <a:off x="6107069" y="3312853"/>
              <a:ext cx="619359" cy="369332"/>
            </a:xfrm>
            <a:prstGeom prst="rect">
              <a:avLst/>
            </a:prstGeom>
            <a:solidFill>
              <a:srgbClr val="0038C3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2400" baseline="0">
                  <a:solidFill>
                    <a:schemeClr val="bg1">
                      <a:lumMod val="65000"/>
                    </a:schemeClr>
                  </a:solidFill>
                </a:rPr>
                <a:t>5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FC67639-763D-457C-9D4D-90D2C927E552}"/>
              </a:ext>
            </a:extLst>
          </p:cNvPr>
          <p:cNvGrpSpPr/>
          <p:nvPr/>
        </p:nvGrpSpPr>
        <p:grpSpPr>
          <a:xfrm>
            <a:off x="7580922" y="5260178"/>
            <a:ext cx="1350556" cy="454779"/>
            <a:chOff x="9176230" y="3240517"/>
            <a:chExt cx="1350556" cy="45477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65106D1-B60C-4C8A-A389-871D8D9F3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76230" y="3240517"/>
              <a:ext cx="1350556" cy="454779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CED41D7-CFA6-46EF-90B8-EFE675AEFD4A}"/>
                </a:ext>
              </a:extLst>
            </p:cNvPr>
            <p:cNvSpPr txBox="1"/>
            <p:nvPr/>
          </p:nvSpPr>
          <p:spPr>
            <a:xfrm>
              <a:off x="9859441" y="3287902"/>
              <a:ext cx="619359" cy="369332"/>
            </a:xfrm>
            <a:prstGeom prst="rect">
              <a:avLst/>
            </a:prstGeom>
            <a:solidFill>
              <a:srgbClr val="0038C3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2400" baseline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499F0EF-9E75-43C5-A653-93F6A91988B8}"/>
              </a:ext>
            </a:extLst>
          </p:cNvPr>
          <p:cNvGrpSpPr/>
          <p:nvPr/>
        </p:nvGrpSpPr>
        <p:grpSpPr>
          <a:xfrm>
            <a:off x="6178374" y="5260178"/>
            <a:ext cx="1350556" cy="454779"/>
            <a:chOff x="5420722" y="5273207"/>
            <a:chExt cx="1350556" cy="45477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4253970-C46E-44ED-8439-407D0D275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0722" y="5273207"/>
              <a:ext cx="1350556" cy="454779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D710B9F-DB93-47B6-BA24-EFCF11F33FE3}"/>
                </a:ext>
              </a:extLst>
            </p:cNvPr>
            <p:cNvSpPr txBox="1"/>
            <p:nvPr/>
          </p:nvSpPr>
          <p:spPr>
            <a:xfrm>
              <a:off x="6088781" y="5330629"/>
              <a:ext cx="619359" cy="369332"/>
            </a:xfrm>
            <a:prstGeom prst="rect">
              <a:avLst/>
            </a:prstGeom>
            <a:solidFill>
              <a:srgbClr val="0038C3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2400" baseline="0">
                  <a:solidFill>
                    <a:schemeClr val="bg1">
                      <a:lumMod val="65000"/>
                    </a:schemeClr>
                  </a:solidFill>
                </a:rPr>
                <a:t>3.5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64AADF1-F03D-4259-B256-C2324804DFF3}"/>
              </a:ext>
            </a:extLst>
          </p:cNvPr>
          <p:cNvGrpSpPr/>
          <p:nvPr/>
        </p:nvGrpSpPr>
        <p:grpSpPr>
          <a:xfrm>
            <a:off x="4775826" y="5260178"/>
            <a:ext cx="1350556" cy="454779"/>
            <a:chOff x="9176230" y="5268826"/>
            <a:chExt cx="1350556" cy="45477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9D00861-A178-4A0E-A9F3-1ED1DD819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76230" y="5268826"/>
              <a:ext cx="1350556" cy="45477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2898A24-863E-497E-BD4C-93B0BB23B42F}"/>
                </a:ext>
              </a:extLst>
            </p:cNvPr>
            <p:cNvSpPr txBox="1"/>
            <p:nvPr/>
          </p:nvSpPr>
          <p:spPr>
            <a:xfrm>
              <a:off x="9837821" y="5312341"/>
              <a:ext cx="619359" cy="369332"/>
            </a:xfrm>
            <a:prstGeom prst="rect">
              <a:avLst/>
            </a:prstGeom>
            <a:solidFill>
              <a:srgbClr val="0038C3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2400" baseline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06C80A5-7CF0-4D4B-A575-B1D854CDF7DE}"/>
              </a:ext>
            </a:extLst>
          </p:cNvPr>
          <p:cNvGrpSpPr/>
          <p:nvPr/>
        </p:nvGrpSpPr>
        <p:grpSpPr>
          <a:xfrm>
            <a:off x="198291" y="2000249"/>
            <a:ext cx="4090143" cy="3775472"/>
            <a:chOff x="293540" y="502588"/>
            <a:chExt cx="5000628" cy="4615912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093BB8A-DF51-452D-8503-18E506F2EB0C}"/>
                </a:ext>
              </a:extLst>
            </p:cNvPr>
            <p:cNvGrpSpPr/>
            <p:nvPr/>
          </p:nvGrpSpPr>
          <p:grpSpPr>
            <a:xfrm>
              <a:off x="293540" y="2857168"/>
              <a:ext cx="5000628" cy="691612"/>
              <a:chOff x="293540" y="2693338"/>
              <a:chExt cx="5000628" cy="691612"/>
            </a:xfrm>
          </p:grpSpPr>
          <p:pic>
            <p:nvPicPr>
              <p:cNvPr id="76" name="Picture 75" descr="A picture containing monitor, indoor, different, silver&#10;&#10;Description automatically generated">
                <a:extLst>
                  <a:ext uri="{FF2B5EF4-FFF2-40B4-BE49-F238E27FC236}">
                    <a16:creationId xmlns:a16="http://schemas.microsoft.com/office/drawing/2014/main" id="{EE954A07-3684-4A43-9630-AC0FE3EEDD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3540" y="2729772"/>
                <a:ext cx="3048006" cy="618745"/>
              </a:xfrm>
              <a:prstGeom prst="rect">
                <a:avLst/>
              </a:prstGeom>
            </p:spPr>
          </p:pic>
          <p:pic>
            <p:nvPicPr>
              <p:cNvPr id="77" name="Picture 7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FCEB7C34-81BA-44F2-B3D4-51241F7846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6335" y="2693338"/>
                <a:ext cx="1827833" cy="691612"/>
              </a:xfrm>
              <a:prstGeom prst="rect">
                <a:avLst/>
              </a:prstGeom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0AEC7DE-F478-401B-AC12-982136CE7096}"/>
                </a:ext>
              </a:extLst>
            </p:cNvPr>
            <p:cNvGrpSpPr/>
            <p:nvPr/>
          </p:nvGrpSpPr>
          <p:grpSpPr>
            <a:xfrm>
              <a:off x="293540" y="4426888"/>
              <a:ext cx="5000628" cy="691612"/>
              <a:chOff x="293540" y="4303063"/>
              <a:chExt cx="5000628" cy="691612"/>
            </a:xfrm>
          </p:grpSpPr>
          <p:pic>
            <p:nvPicPr>
              <p:cNvPr id="74" name="Picture 73" descr="A picture containing monitor, indoor, different, silver&#10;&#10;Description automatically generated">
                <a:extLst>
                  <a:ext uri="{FF2B5EF4-FFF2-40B4-BE49-F238E27FC236}">
                    <a16:creationId xmlns:a16="http://schemas.microsoft.com/office/drawing/2014/main" id="{424DF048-4C8B-439B-BAEA-E80A1FAF9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3540" y="4339497"/>
                <a:ext cx="3048006" cy="618745"/>
              </a:xfrm>
              <a:prstGeom prst="rect">
                <a:avLst/>
              </a:prstGeom>
            </p:spPr>
          </p:pic>
          <p:pic>
            <p:nvPicPr>
              <p:cNvPr id="75" name="Picture 74" descr="A picture containing text, sign, blue&#10;&#10;Description automatically generated">
                <a:extLst>
                  <a:ext uri="{FF2B5EF4-FFF2-40B4-BE49-F238E27FC236}">
                    <a16:creationId xmlns:a16="http://schemas.microsoft.com/office/drawing/2014/main" id="{C118DBD3-8770-4E3F-A01B-F9966D4C37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6335" y="4303063"/>
                <a:ext cx="1827833" cy="691612"/>
              </a:xfrm>
              <a:prstGeom prst="rect">
                <a:avLst/>
              </a:prstGeom>
            </p:spPr>
          </p:pic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5E615FF-16DF-4370-A31C-E25DF602C418}"/>
                </a:ext>
              </a:extLst>
            </p:cNvPr>
            <p:cNvGrpSpPr/>
            <p:nvPr/>
          </p:nvGrpSpPr>
          <p:grpSpPr>
            <a:xfrm>
              <a:off x="293540" y="502588"/>
              <a:ext cx="5000628" cy="691612"/>
              <a:chOff x="293540" y="502588"/>
              <a:chExt cx="5000628" cy="691612"/>
            </a:xfrm>
          </p:grpSpPr>
          <p:pic>
            <p:nvPicPr>
              <p:cNvPr id="72" name="Picture 71" descr="A picture containing monitor, indoor, different, silver&#10;&#10;Description automatically generated">
                <a:extLst>
                  <a:ext uri="{FF2B5EF4-FFF2-40B4-BE49-F238E27FC236}">
                    <a16:creationId xmlns:a16="http://schemas.microsoft.com/office/drawing/2014/main" id="{ECF3304E-6CE4-425B-BB7C-2DC295314A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3540" y="539022"/>
                <a:ext cx="3048006" cy="618745"/>
              </a:xfrm>
              <a:prstGeom prst="rect">
                <a:avLst/>
              </a:prstGeom>
            </p:spPr>
          </p:pic>
          <p:pic>
            <p:nvPicPr>
              <p:cNvPr id="73" name="Picture 72" descr="A blue and white sign&#10;&#10;Description automatically generated with low confidence">
                <a:extLst>
                  <a:ext uri="{FF2B5EF4-FFF2-40B4-BE49-F238E27FC236}">
                    <a16:creationId xmlns:a16="http://schemas.microsoft.com/office/drawing/2014/main" id="{5882DE9C-8F55-4807-AADB-EED2A57C82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6335" y="502588"/>
                <a:ext cx="1827833" cy="691612"/>
              </a:xfrm>
              <a:prstGeom prst="rect">
                <a:avLst/>
              </a:prstGeom>
            </p:spPr>
          </p:pic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060D902-A4D0-4C5F-ACC7-8D321C543912}"/>
                </a:ext>
              </a:extLst>
            </p:cNvPr>
            <p:cNvGrpSpPr/>
            <p:nvPr/>
          </p:nvGrpSpPr>
          <p:grpSpPr>
            <a:xfrm>
              <a:off x="293540" y="1287448"/>
              <a:ext cx="5000628" cy="691612"/>
              <a:chOff x="293540" y="1264588"/>
              <a:chExt cx="5000628" cy="691612"/>
            </a:xfrm>
          </p:grpSpPr>
          <p:pic>
            <p:nvPicPr>
              <p:cNvPr id="70" name="Picture 69" descr="A picture containing monitor, indoor, different, silver&#10;&#10;Description automatically generated">
                <a:extLst>
                  <a:ext uri="{FF2B5EF4-FFF2-40B4-BE49-F238E27FC236}">
                    <a16:creationId xmlns:a16="http://schemas.microsoft.com/office/drawing/2014/main" id="{76BACEBC-5C69-437E-9FFE-B159DCD89D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3540" y="1301022"/>
                <a:ext cx="3048006" cy="618745"/>
              </a:xfrm>
              <a:prstGeom prst="rect">
                <a:avLst/>
              </a:prstGeom>
            </p:spPr>
          </p:pic>
          <p:pic>
            <p:nvPicPr>
              <p:cNvPr id="71" name="Picture 70" descr="A blue and white sign&#10;&#10;Description automatically generated with low confidence">
                <a:extLst>
                  <a:ext uri="{FF2B5EF4-FFF2-40B4-BE49-F238E27FC236}">
                    <a16:creationId xmlns:a16="http://schemas.microsoft.com/office/drawing/2014/main" id="{3B26D29B-D0AE-4B3E-9B96-4103FCBECB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6335" y="1264588"/>
                <a:ext cx="1827833" cy="691612"/>
              </a:xfrm>
              <a:prstGeom prst="rect">
                <a:avLst/>
              </a:prstGeom>
            </p:spPr>
          </p:pic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2BA85C01-64E8-4A24-8F07-FED6F7664F65}"/>
                </a:ext>
              </a:extLst>
            </p:cNvPr>
            <p:cNvGrpSpPr/>
            <p:nvPr/>
          </p:nvGrpSpPr>
          <p:grpSpPr>
            <a:xfrm>
              <a:off x="293540" y="2072308"/>
              <a:ext cx="5000628" cy="691612"/>
              <a:chOff x="293540" y="1940863"/>
              <a:chExt cx="5000628" cy="691612"/>
            </a:xfrm>
          </p:grpSpPr>
          <p:pic>
            <p:nvPicPr>
              <p:cNvPr id="68" name="Picture 67" descr="A picture containing monitor, indoor, different, silver&#10;&#10;Description automatically generated">
                <a:extLst>
                  <a:ext uri="{FF2B5EF4-FFF2-40B4-BE49-F238E27FC236}">
                    <a16:creationId xmlns:a16="http://schemas.microsoft.com/office/drawing/2014/main" id="{302D6F8C-8B58-4493-A757-AF62A1C13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3540" y="1977297"/>
                <a:ext cx="3048006" cy="618745"/>
              </a:xfrm>
              <a:prstGeom prst="rect">
                <a:avLst/>
              </a:prstGeom>
            </p:spPr>
          </p:pic>
          <p:pic>
            <p:nvPicPr>
              <p:cNvPr id="69" name="Picture 68" descr="A blue and white sign&#10;&#10;Description automatically generated with low confidence">
                <a:extLst>
                  <a:ext uri="{FF2B5EF4-FFF2-40B4-BE49-F238E27FC236}">
                    <a16:creationId xmlns:a16="http://schemas.microsoft.com/office/drawing/2014/main" id="{BFFB8AC6-FFB0-4077-875F-33FD048BDF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6335" y="1940863"/>
                <a:ext cx="1827833" cy="691612"/>
              </a:xfrm>
              <a:prstGeom prst="rect">
                <a:avLst/>
              </a:prstGeom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CC1C96E-274F-4CD3-8C15-E6BD8D4BA35B}"/>
                </a:ext>
              </a:extLst>
            </p:cNvPr>
            <p:cNvGrpSpPr/>
            <p:nvPr/>
          </p:nvGrpSpPr>
          <p:grpSpPr>
            <a:xfrm>
              <a:off x="293540" y="3642028"/>
              <a:ext cx="5000628" cy="691612"/>
              <a:chOff x="293540" y="3464863"/>
              <a:chExt cx="5000628" cy="691612"/>
            </a:xfrm>
          </p:grpSpPr>
          <p:pic>
            <p:nvPicPr>
              <p:cNvPr id="66" name="Picture 65" descr="A picture containing monitor, indoor, different, silver&#10;&#10;Description automatically generated">
                <a:extLst>
                  <a:ext uri="{FF2B5EF4-FFF2-40B4-BE49-F238E27FC236}">
                    <a16:creationId xmlns:a16="http://schemas.microsoft.com/office/drawing/2014/main" id="{45C7B7E1-D258-445F-9636-C4AFF60088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brigh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3540" y="3501297"/>
                <a:ext cx="3048006" cy="618745"/>
              </a:xfrm>
              <a:prstGeom prst="rect">
                <a:avLst/>
              </a:prstGeom>
            </p:spPr>
          </p:pic>
          <p:pic>
            <p:nvPicPr>
              <p:cNvPr id="67" name="Picture 66" descr="A picture containing text, sign, blue&#10;&#10;Description automatically generated">
                <a:extLst>
                  <a:ext uri="{FF2B5EF4-FFF2-40B4-BE49-F238E27FC236}">
                    <a16:creationId xmlns:a16="http://schemas.microsoft.com/office/drawing/2014/main" id="{1781B961-DF2E-467E-81C5-830AE9F57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6335" y="3464863"/>
                <a:ext cx="1827833" cy="691612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7414767-903A-F3C0-6AB6-F1BFC564DBEA}"/>
              </a:ext>
            </a:extLst>
          </p:cNvPr>
          <p:cNvGrpSpPr/>
          <p:nvPr/>
        </p:nvGrpSpPr>
        <p:grpSpPr>
          <a:xfrm>
            <a:off x="10386017" y="5260178"/>
            <a:ext cx="1350556" cy="454779"/>
            <a:chOff x="5420722" y="3263626"/>
            <a:chExt cx="1350556" cy="45477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3D4E76A-86D2-9312-BFCF-788679FD7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0722" y="3263626"/>
              <a:ext cx="1350556" cy="45477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C3D63C3-C3D5-984D-A829-61B8F717EFBE}"/>
                </a:ext>
              </a:extLst>
            </p:cNvPr>
            <p:cNvSpPr txBox="1"/>
            <p:nvPr/>
          </p:nvSpPr>
          <p:spPr>
            <a:xfrm>
              <a:off x="6107069" y="3312853"/>
              <a:ext cx="619359" cy="369332"/>
            </a:xfrm>
            <a:prstGeom prst="rect">
              <a:avLst/>
            </a:prstGeom>
            <a:solidFill>
              <a:srgbClr val="0038C3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2400" baseline="0">
                  <a:solidFill>
                    <a:schemeClr val="bg1">
                      <a:lumMod val="65000"/>
                    </a:schemeClr>
                  </a:solidFill>
                </a:rPr>
                <a:t>6</a:t>
              </a:r>
            </a:p>
          </p:txBody>
        </p:sp>
      </p:grpSp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80C06F67-E186-7D7D-636D-98B9725789F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536" y="2429373"/>
            <a:ext cx="4462714" cy="245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1780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1766170" y="4170903"/>
            <a:ext cx="8617907" cy="2117163"/>
          </a:xfrm>
          <a:prstGeom prst="roundRect">
            <a:avLst>
              <a:gd name="adj" fmla="val 6884"/>
            </a:avLst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000" b="0" i="0" u="none" strike="noStrike" cap="none" normalizeH="0" baseline="30000">
              <a:ln>
                <a:noFill/>
              </a:ln>
              <a:solidFill>
                <a:schemeClr val="folHlink"/>
              </a:solidFill>
              <a:effectLst/>
              <a:latin typeface="Arial" charset="0"/>
            </a:endParaRP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5626" y="804672"/>
            <a:ext cx="8229600" cy="1440681"/>
          </a:xfr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8800" b="1"/>
              <a:t>Thank You!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3931567" y="2359884"/>
            <a:ext cx="4003660" cy="6544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buFontTx/>
              <a:buNone/>
            </a:pPr>
            <a:r>
              <a:rPr lang="en-US" altLang="en-US"/>
              <a:t>www.nautel.com</a:t>
            </a:r>
          </a:p>
        </p:txBody>
      </p:sp>
      <p:pic>
        <p:nvPicPr>
          <p:cNvPr id="80920" name="04BF3A2E-E805-474C-89EB-42FBF94317CE" descr="Nautel facilities at Hacketts Cove 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641" y="3136967"/>
            <a:ext cx="3018069" cy="192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21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48343"/>
            <a:ext cx="2601507" cy="192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95A0F6-06F8-4D5C-97A5-C0B2E8C9AA2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3961" y="3148342"/>
            <a:ext cx="3749869" cy="1959567"/>
          </a:xfrm>
          <a:prstGeom prst="rect">
            <a:avLst/>
          </a:prstGeom>
        </p:spPr>
      </p:pic>
      <p:pic>
        <p:nvPicPr>
          <p:cNvPr id="6" name="Picture 5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9CB0E140-5FD0-4529-A98B-FF23D919FA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710" y="3148342"/>
            <a:ext cx="2883251" cy="19221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EE0AC-9F5B-432A-8973-F708BC0307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4171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526215"/>
            <a:ext cx="10363200" cy="1470025"/>
          </a:xfrm>
        </p:spPr>
        <p:txBody>
          <a:bodyPr/>
          <a:lstStyle/>
          <a:p>
            <a:r>
              <a:rPr lang="en-US" sz="5400" b="1">
                <a:solidFill>
                  <a:srgbClr val="004A98"/>
                </a:solidFill>
              </a:rPr>
              <a:t>The new VX Series…</a:t>
            </a:r>
            <a:br>
              <a:rPr lang="en-US" sz="5400" b="1">
                <a:solidFill>
                  <a:srgbClr val="004A98"/>
                </a:solidFill>
              </a:rPr>
            </a:br>
            <a:r>
              <a:rPr lang="en-US" sz="3600" b="1">
                <a:solidFill>
                  <a:srgbClr val="004A98"/>
                </a:solidFill>
              </a:rPr>
              <a:t>Compact, Efficient, Affordable</a:t>
            </a:r>
            <a:endParaRPr lang="en-US" sz="5400" b="1">
              <a:solidFill>
                <a:srgbClr val="004A98"/>
              </a:solidFill>
            </a:endParaRP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9EE48743-546D-48DD-92E4-2F15ADEFD2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C9396630-F3B5-43BE-ACCB-CD0AB05FD9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CB2AC0-A505-46E5-AFBD-1C5CED2F55E6}"/>
              </a:ext>
            </a:extLst>
          </p:cNvPr>
          <p:cNvSpPr/>
          <p:nvPr/>
        </p:nvSpPr>
        <p:spPr bwMode="auto">
          <a:xfrm>
            <a:off x="11488366" y="3581400"/>
            <a:ext cx="674180" cy="479044"/>
          </a:xfrm>
          <a:prstGeom prst="rect">
            <a:avLst/>
          </a:prstGeom>
          <a:solidFill>
            <a:srgbClr val="002F6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30000">
              <a:ln>
                <a:noFill/>
              </a:ln>
              <a:solidFill>
                <a:schemeClr val="folHlink"/>
              </a:solidFill>
              <a:effectLst/>
              <a:latin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0259D7-18BD-4B20-951B-29771C936D0F}"/>
              </a:ext>
            </a:extLst>
          </p:cNvPr>
          <p:cNvSpPr/>
          <p:nvPr/>
        </p:nvSpPr>
        <p:spPr bwMode="auto">
          <a:xfrm>
            <a:off x="0" y="1661468"/>
            <a:ext cx="674180" cy="47904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30000">
              <a:ln>
                <a:noFill/>
              </a:ln>
              <a:solidFill>
                <a:schemeClr val="folHlink"/>
              </a:solidFill>
              <a:effectLst/>
              <a:latin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C1A2F9-8A51-4883-8C76-63EF8D1F79D6}"/>
              </a:ext>
            </a:extLst>
          </p:cNvPr>
          <p:cNvSpPr/>
          <p:nvPr/>
        </p:nvSpPr>
        <p:spPr bwMode="auto">
          <a:xfrm>
            <a:off x="145779" y="3612416"/>
            <a:ext cx="674180" cy="479044"/>
          </a:xfrm>
          <a:prstGeom prst="rect">
            <a:avLst/>
          </a:prstGeom>
          <a:solidFill>
            <a:srgbClr val="002F6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30000">
              <a:ln>
                <a:noFill/>
              </a:ln>
              <a:solidFill>
                <a:schemeClr val="folHlink"/>
              </a:solidFill>
              <a:effectLst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EFB13B-EF1D-43A8-AFB6-71FDBC2BAED4}"/>
              </a:ext>
            </a:extLst>
          </p:cNvPr>
          <p:cNvSpPr/>
          <p:nvPr/>
        </p:nvSpPr>
        <p:spPr bwMode="auto">
          <a:xfrm>
            <a:off x="11380820" y="1755502"/>
            <a:ext cx="674180" cy="47904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30000">
              <a:ln>
                <a:noFill/>
              </a:ln>
              <a:solidFill>
                <a:schemeClr val="folHlink"/>
              </a:solidFill>
              <a:effectLst/>
              <a:latin typeface="Arial" charset="0"/>
            </a:endParaRP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320AEB1F-DE09-4968-B9C7-CD8E1CFED55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9" y="1831657"/>
            <a:ext cx="11918001" cy="3136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38FFC2-EDC1-4FB9-78EA-DDCF3F5B08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3482" y="321483"/>
            <a:ext cx="478016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z="4400" b="1" baseline="0">
                <a:solidFill>
                  <a:srgbClr val="004798"/>
                </a:solidFill>
                <a:latin typeface="Frutiger LT Std 47 Light Cn" panose="020B0406020204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6194046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C0E73C-0780-4FBF-96CC-2556B551FD72}"/>
              </a:ext>
            </a:extLst>
          </p:cNvPr>
          <p:cNvSpPr txBox="1"/>
          <p:nvPr/>
        </p:nvSpPr>
        <p:spPr>
          <a:xfrm>
            <a:off x="12700" y="0"/>
            <a:ext cx="40607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>
                <a:solidFill>
                  <a:srgbClr val="C00000"/>
                </a:solidFill>
              </a:rPr>
              <a:t>NEW</a:t>
            </a:r>
            <a:r>
              <a:rPr lang="en-US" b="1" baseline="0">
                <a:solidFill>
                  <a:srgbClr val="004A98"/>
                </a:solidFill>
              </a:rPr>
              <a:t> VX Series:</a:t>
            </a:r>
          </a:p>
        </p:txBody>
      </p:sp>
      <p:sp>
        <p:nvSpPr>
          <p:cNvPr id="30" name="AutoShape 4">
            <a:extLst>
              <a:ext uri="{FF2B5EF4-FFF2-40B4-BE49-F238E27FC236}">
                <a16:creationId xmlns:a16="http://schemas.microsoft.com/office/drawing/2014/main" id="{B419C87B-CD21-4AD5-A5ED-8E072DFB4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92" y="2298167"/>
            <a:ext cx="2592208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Modern Exciter</a:t>
            </a:r>
          </a:p>
        </p:txBody>
      </p:sp>
      <p:sp>
        <p:nvSpPr>
          <p:cNvPr id="31" name="AutoShape 5">
            <a:extLst>
              <a:ext uri="{FF2B5EF4-FFF2-40B4-BE49-F238E27FC236}">
                <a16:creationId xmlns:a16="http://schemas.microsoft.com/office/drawing/2014/main" id="{98CF08DA-1AF3-4688-A526-8D524AB50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92" y="837371"/>
            <a:ext cx="2592208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 Service</a:t>
            </a:r>
          </a:p>
        </p:txBody>
      </p:sp>
      <p:sp>
        <p:nvSpPr>
          <p:cNvPr id="32" name="AutoShape 6">
            <a:extLst>
              <a:ext uri="{FF2B5EF4-FFF2-40B4-BE49-F238E27FC236}">
                <a16:creationId xmlns:a16="http://schemas.microsoft.com/office/drawing/2014/main" id="{AD16DEFB-2157-4203-9D52-2B20B7F80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42" y="3025168"/>
            <a:ext cx="2592208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Advanced RF</a:t>
            </a:r>
          </a:p>
        </p:txBody>
      </p:sp>
      <p:sp>
        <p:nvSpPr>
          <p:cNvPr id="33" name="AutoShape 7">
            <a:extLst>
              <a:ext uri="{FF2B5EF4-FFF2-40B4-BE49-F238E27FC236}">
                <a16:creationId xmlns:a16="http://schemas.microsoft.com/office/drawing/2014/main" id="{0C695D3B-350E-407A-8E01-D1C6C8CB1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92" y="3752169"/>
            <a:ext cx="2585712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&amp; UI</a:t>
            </a:r>
          </a:p>
        </p:txBody>
      </p:sp>
      <p:sp>
        <p:nvSpPr>
          <p:cNvPr id="34" name="AutoShape 8">
            <a:extLst>
              <a:ext uri="{FF2B5EF4-FFF2-40B4-BE49-F238E27FC236}">
                <a16:creationId xmlns:a16="http://schemas.microsoft.com/office/drawing/2014/main" id="{31D8579E-9493-4F3C-9663-C0AFF703C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92" y="1567769"/>
            <a:ext cx="2592208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Chain</a:t>
            </a:r>
          </a:p>
        </p:txBody>
      </p:sp>
      <p:sp>
        <p:nvSpPr>
          <p:cNvPr id="46" name="AutoShape 7">
            <a:extLst>
              <a:ext uri="{FF2B5EF4-FFF2-40B4-BE49-F238E27FC236}">
                <a16:creationId xmlns:a16="http://schemas.microsoft.com/office/drawing/2014/main" id="{72E85A59-454A-4EB9-B396-097B7FF54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42" y="4485964"/>
            <a:ext cx="2585712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Affordable</a:t>
            </a:r>
          </a:p>
        </p:txBody>
      </p:sp>
      <p:sp>
        <p:nvSpPr>
          <p:cNvPr id="48" name="AutoShape 7">
            <a:extLst>
              <a:ext uri="{FF2B5EF4-FFF2-40B4-BE49-F238E27FC236}">
                <a16:creationId xmlns:a16="http://schemas.microsoft.com/office/drawing/2014/main" id="{D1B7FAE6-81A5-4EC0-853E-C3872D48D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42" y="5219759"/>
            <a:ext cx="2585712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Long-Life Design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40A2FDC-5172-45C9-BCAF-849EE34146EF}"/>
              </a:ext>
            </a:extLst>
          </p:cNvPr>
          <p:cNvSpPr txBox="1"/>
          <p:nvPr/>
        </p:nvSpPr>
        <p:spPr>
          <a:xfrm>
            <a:off x="4012815" y="1121355"/>
            <a:ext cx="6719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baseline="0">
                <a:solidFill>
                  <a:srgbClr val="004A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Ground-up new design</a:t>
            </a:r>
          </a:p>
        </p:txBody>
      </p:sp>
      <p:pic>
        <p:nvPicPr>
          <p:cNvPr id="3" name="Picture 2" descr="A close-up of a blue electronic device&#10;&#10;Description automatically generated with low confidence">
            <a:extLst>
              <a:ext uri="{FF2B5EF4-FFF2-40B4-BE49-F238E27FC236}">
                <a16:creationId xmlns:a16="http://schemas.microsoft.com/office/drawing/2014/main" id="{3BE4CE1F-4998-4B0C-A175-AA7D2EAB4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326" y="2155389"/>
            <a:ext cx="6671018" cy="433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9930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omputer&#10;&#10;Description automatically generated with low confidence">
            <a:extLst>
              <a:ext uri="{FF2B5EF4-FFF2-40B4-BE49-F238E27FC236}">
                <a16:creationId xmlns:a16="http://schemas.microsoft.com/office/drawing/2014/main" id="{BAF578CD-0027-46A1-BA50-E7143B9AD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252" y="1496290"/>
            <a:ext cx="5863366" cy="49950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C0E73C-0780-4FBF-96CC-2556B551FD72}"/>
              </a:ext>
            </a:extLst>
          </p:cNvPr>
          <p:cNvSpPr txBox="1"/>
          <p:nvPr/>
        </p:nvSpPr>
        <p:spPr>
          <a:xfrm>
            <a:off x="12700" y="0"/>
            <a:ext cx="70042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>
                <a:solidFill>
                  <a:srgbClr val="004A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VX Series: Technology tour</a:t>
            </a:r>
          </a:p>
        </p:txBody>
      </p:sp>
      <p:sp>
        <p:nvSpPr>
          <p:cNvPr id="30" name="AutoShape 4">
            <a:extLst>
              <a:ext uri="{FF2B5EF4-FFF2-40B4-BE49-F238E27FC236}">
                <a16:creationId xmlns:a16="http://schemas.microsoft.com/office/drawing/2014/main" id="{B419C87B-CD21-4AD5-A5ED-8E072DFB4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92" y="2298167"/>
            <a:ext cx="2592208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Modern Exciter</a:t>
            </a:r>
          </a:p>
        </p:txBody>
      </p:sp>
      <p:sp>
        <p:nvSpPr>
          <p:cNvPr id="31" name="AutoShape 5">
            <a:extLst>
              <a:ext uri="{FF2B5EF4-FFF2-40B4-BE49-F238E27FC236}">
                <a16:creationId xmlns:a16="http://schemas.microsoft.com/office/drawing/2014/main" id="{98CF08DA-1AF3-4688-A526-8D524AB50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92" y="837371"/>
            <a:ext cx="2592208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 Service</a:t>
            </a:r>
          </a:p>
        </p:txBody>
      </p:sp>
      <p:sp>
        <p:nvSpPr>
          <p:cNvPr id="32" name="AutoShape 6">
            <a:extLst>
              <a:ext uri="{FF2B5EF4-FFF2-40B4-BE49-F238E27FC236}">
                <a16:creationId xmlns:a16="http://schemas.microsoft.com/office/drawing/2014/main" id="{AD16DEFB-2157-4203-9D52-2B20B7F80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42" y="3025168"/>
            <a:ext cx="2592208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Advanced RF</a:t>
            </a:r>
          </a:p>
        </p:txBody>
      </p:sp>
      <p:sp>
        <p:nvSpPr>
          <p:cNvPr id="33" name="AutoShape 7">
            <a:extLst>
              <a:ext uri="{FF2B5EF4-FFF2-40B4-BE49-F238E27FC236}">
                <a16:creationId xmlns:a16="http://schemas.microsoft.com/office/drawing/2014/main" id="{0C695D3B-350E-407A-8E01-D1C6C8CB1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92" y="3752169"/>
            <a:ext cx="2585712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&amp; UI</a:t>
            </a:r>
          </a:p>
        </p:txBody>
      </p:sp>
      <p:sp>
        <p:nvSpPr>
          <p:cNvPr id="34" name="AutoShape 8">
            <a:extLst>
              <a:ext uri="{FF2B5EF4-FFF2-40B4-BE49-F238E27FC236}">
                <a16:creationId xmlns:a16="http://schemas.microsoft.com/office/drawing/2014/main" id="{31D8579E-9493-4F3C-9663-C0AFF703C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92" y="1567769"/>
            <a:ext cx="2592208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Chain</a:t>
            </a:r>
          </a:p>
        </p:txBody>
      </p:sp>
      <p:sp>
        <p:nvSpPr>
          <p:cNvPr id="46" name="AutoShape 7">
            <a:extLst>
              <a:ext uri="{FF2B5EF4-FFF2-40B4-BE49-F238E27FC236}">
                <a16:creationId xmlns:a16="http://schemas.microsoft.com/office/drawing/2014/main" id="{72E85A59-454A-4EB9-B396-097B7FF54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42" y="4485964"/>
            <a:ext cx="2585712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Affordable</a:t>
            </a:r>
          </a:p>
        </p:txBody>
      </p:sp>
      <p:sp>
        <p:nvSpPr>
          <p:cNvPr id="48" name="AutoShape 7">
            <a:extLst>
              <a:ext uri="{FF2B5EF4-FFF2-40B4-BE49-F238E27FC236}">
                <a16:creationId xmlns:a16="http://schemas.microsoft.com/office/drawing/2014/main" id="{D1B7FAE6-81A5-4EC0-853E-C3872D48D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42" y="5219759"/>
            <a:ext cx="2585712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Long-Life Design</a:t>
            </a:r>
          </a:p>
        </p:txBody>
      </p:sp>
      <p:sp>
        <p:nvSpPr>
          <p:cNvPr id="28" name="AutoShape 9">
            <a:extLst>
              <a:ext uri="{FF2B5EF4-FFF2-40B4-BE49-F238E27FC236}">
                <a16:creationId xmlns:a16="http://schemas.microsoft.com/office/drawing/2014/main" id="{41D958E2-7AF1-410C-9A7B-ACC97FFFA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42" y="837371"/>
            <a:ext cx="3043058" cy="685800"/>
          </a:xfrm>
          <a:prstGeom prst="homePlate">
            <a:avLst>
              <a:gd name="adj" fmla="val 75448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r>
              <a:rPr lang="en-CA" sz="24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 Service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07FBE5-2D30-47CB-B045-A894A8DE26B3}"/>
              </a:ext>
            </a:extLst>
          </p:cNvPr>
          <p:cNvSpPr txBox="1"/>
          <p:nvPr/>
        </p:nvSpPr>
        <p:spPr>
          <a:xfrm>
            <a:off x="4001123" y="779173"/>
            <a:ext cx="70686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aseline="0">
                <a:solidFill>
                  <a:srgbClr val="3D5585"/>
                </a:solidFill>
              </a:defRPr>
            </a:lvl1pPr>
          </a:lstStyle>
          <a:p>
            <a:pPr algn="ctr"/>
            <a:r>
              <a:rPr lang="en-US" sz="4400" b="1">
                <a:solidFill>
                  <a:srgbClr val="004A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Clean accessible layout</a:t>
            </a:r>
          </a:p>
        </p:txBody>
      </p:sp>
    </p:spTree>
    <p:extLst>
      <p:ext uri="{BB962C8B-B14F-4D97-AF65-F5344CB8AC3E}">
        <p14:creationId xmlns:p14="http://schemas.microsoft.com/office/powerpoint/2010/main" val="351107535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C0E73C-0780-4FBF-96CC-2556B551FD72}"/>
              </a:ext>
            </a:extLst>
          </p:cNvPr>
          <p:cNvSpPr txBox="1"/>
          <p:nvPr/>
        </p:nvSpPr>
        <p:spPr>
          <a:xfrm>
            <a:off x="12700" y="0"/>
            <a:ext cx="70042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>
                <a:solidFill>
                  <a:srgbClr val="004A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VX Series: Technology tour</a:t>
            </a:r>
          </a:p>
        </p:txBody>
      </p:sp>
      <p:sp>
        <p:nvSpPr>
          <p:cNvPr id="30" name="AutoShape 4">
            <a:extLst>
              <a:ext uri="{FF2B5EF4-FFF2-40B4-BE49-F238E27FC236}">
                <a16:creationId xmlns:a16="http://schemas.microsoft.com/office/drawing/2014/main" id="{B419C87B-CD21-4AD5-A5ED-8E072DFB4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92" y="2298167"/>
            <a:ext cx="2592208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Modern Exciter</a:t>
            </a:r>
          </a:p>
        </p:txBody>
      </p:sp>
      <p:sp>
        <p:nvSpPr>
          <p:cNvPr id="31" name="AutoShape 5">
            <a:extLst>
              <a:ext uri="{FF2B5EF4-FFF2-40B4-BE49-F238E27FC236}">
                <a16:creationId xmlns:a16="http://schemas.microsoft.com/office/drawing/2014/main" id="{98CF08DA-1AF3-4688-A526-8D524AB50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92" y="837371"/>
            <a:ext cx="2592208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 Service</a:t>
            </a:r>
          </a:p>
        </p:txBody>
      </p:sp>
      <p:sp>
        <p:nvSpPr>
          <p:cNvPr id="32" name="AutoShape 6">
            <a:extLst>
              <a:ext uri="{FF2B5EF4-FFF2-40B4-BE49-F238E27FC236}">
                <a16:creationId xmlns:a16="http://schemas.microsoft.com/office/drawing/2014/main" id="{AD16DEFB-2157-4203-9D52-2B20B7F80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42" y="3025168"/>
            <a:ext cx="2592208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Advanced RF</a:t>
            </a:r>
          </a:p>
        </p:txBody>
      </p:sp>
      <p:sp>
        <p:nvSpPr>
          <p:cNvPr id="33" name="AutoShape 7">
            <a:extLst>
              <a:ext uri="{FF2B5EF4-FFF2-40B4-BE49-F238E27FC236}">
                <a16:creationId xmlns:a16="http://schemas.microsoft.com/office/drawing/2014/main" id="{0C695D3B-350E-407A-8E01-D1C6C8CB1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92" y="3752169"/>
            <a:ext cx="2585712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&amp; UI</a:t>
            </a:r>
          </a:p>
        </p:txBody>
      </p:sp>
      <p:sp>
        <p:nvSpPr>
          <p:cNvPr id="34" name="AutoShape 8">
            <a:extLst>
              <a:ext uri="{FF2B5EF4-FFF2-40B4-BE49-F238E27FC236}">
                <a16:creationId xmlns:a16="http://schemas.microsoft.com/office/drawing/2014/main" id="{31D8579E-9493-4F3C-9663-C0AFF703C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92" y="1567769"/>
            <a:ext cx="2592208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Chain</a:t>
            </a:r>
          </a:p>
        </p:txBody>
      </p:sp>
      <p:sp>
        <p:nvSpPr>
          <p:cNvPr id="46" name="AutoShape 7">
            <a:extLst>
              <a:ext uri="{FF2B5EF4-FFF2-40B4-BE49-F238E27FC236}">
                <a16:creationId xmlns:a16="http://schemas.microsoft.com/office/drawing/2014/main" id="{72E85A59-454A-4EB9-B396-097B7FF54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42" y="4485964"/>
            <a:ext cx="2585712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Affordable</a:t>
            </a:r>
          </a:p>
        </p:txBody>
      </p:sp>
      <p:sp>
        <p:nvSpPr>
          <p:cNvPr id="48" name="AutoShape 7">
            <a:extLst>
              <a:ext uri="{FF2B5EF4-FFF2-40B4-BE49-F238E27FC236}">
                <a16:creationId xmlns:a16="http://schemas.microsoft.com/office/drawing/2014/main" id="{D1B7FAE6-81A5-4EC0-853E-C3872D48D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42" y="5219759"/>
            <a:ext cx="2585712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Long-Life Design</a:t>
            </a:r>
          </a:p>
        </p:txBody>
      </p:sp>
      <p:sp>
        <p:nvSpPr>
          <p:cNvPr id="28" name="AutoShape 9">
            <a:extLst>
              <a:ext uri="{FF2B5EF4-FFF2-40B4-BE49-F238E27FC236}">
                <a16:creationId xmlns:a16="http://schemas.microsoft.com/office/drawing/2014/main" id="{41D958E2-7AF1-410C-9A7B-ACC97FFFA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42" y="837371"/>
            <a:ext cx="3043058" cy="685800"/>
          </a:xfrm>
          <a:prstGeom prst="homePlate">
            <a:avLst>
              <a:gd name="adj" fmla="val 75448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r>
              <a:rPr lang="en-CA" sz="24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 Service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83113B-BC31-4E97-924D-CAE93A9D8F13}"/>
              </a:ext>
            </a:extLst>
          </p:cNvPr>
          <p:cNvSpPr txBox="1"/>
          <p:nvPr/>
        </p:nvSpPr>
        <p:spPr>
          <a:xfrm>
            <a:off x="6818529" y="809625"/>
            <a:ext cx="1224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0">
                <a:solidFill>
                  <a:srgbClr val="004A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Weight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447643-93CF-40EB-905D-9F5C8B1CDC3B}"/>
              </a:ext>
            </a:extLst>
          </p:cNvPr>
          <p:cNvSpPr/>
          <p:nvPr/>
        </p:nvSpPr>
        <p:spPr bwMode="auto">
          <a:xfrm>
            <a:off x="4935773" y="1348347"/>
            <a:ext cx="5308600" cy="367771"/>
          </a:xfrm>
          <a:prstGeom prst="rect">
            <a:avLst/>
          </a:prstGeom>
          <a:solidFill>
            <a:srgbClr val="B2B7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2F6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23999E-93DF-4E55-9EB3-90EDEFE874B3}"/>
              </a:ext>
            </a:extLst>
          </p:cNvPr>
          <p:cNvSpPr/>
          <p:nvPr/>
        </p:nvSpPr>
        <p:spPr bwMode="auto">
          <a:xfrm>
            <a:off x="4938594" y="1843095"/>
            <a:ext cx="2381605" cy="378920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30000">
              <a:ln>
                <a:noFill/>
              </a:ln>
              <a:solidFill>
                <a:schemeClr val="folHlink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98237-5556-4BDB-BF43-61F0E45EC5EC}"/>
              </a:ext>
            </a:extLst>
          </p:cNvPr>
          <p:cNvSpPr txBox="1"/>
          <p:nvPr/>
        </p:nvSpPr>
        <p:spPr>
          <a:xfrm>
            <a:off x="3562517" y="1255123"/>
            <a:ext cx="1008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0">
                <a:solidFill>
                  <a:srgbClr val="004A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VS2.5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B8153A-E026-45D6-8B18-4C0F9C6515D9}"/>
              </a:ext>
            </a:extLst>
          </p:cNvPr>
          <p:cNvSpPr txBox="1"/>
          <p:nvPr/>
        </p:nvSpPr>
        <p:spPr>
          <a:xfrm>
            <a:off x="9366933" y="1298463"/>
            <a:ext cx="797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aseline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 </a:t>
            </a:r>
            <a:r>
              <a:rPr lang="en-US" sz="2400" baseline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lb</a:t>
            </a:r>
            <a:endParaRPr lang="en-US" sz="2400" baseline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2DE4A58-65FE-4175-947B-42C3EB1E1D9D}"/>
              </a:ext>
            </a:extLst>
          </p:cNvPr>
          <p:cNvSpPr txBox="1"/>
          <p:nvPr/>
        </p:nvSpPr>
        <p:spPr>
          <a:xfrm>
            <a:off x="3593974" y="1763484"/>
            <a:ext cx="756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0">
                <a:solidFill>
                  <a:srgbClr val="004A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VX2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8EC558-9B23-4494-8471-A962ADBA2C60}"/>
              </a:ext>
            </a:extLst>
          </p:cNvPr>
          <p:cNvSpPr txBox="1"/>
          <p:nvPr/>
        </p:nvSpPr>
        <p:spPr>
          <a:xfrm>
            <a:off x="6170310" y="1797146"/>
            <a:ext cx="1151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en-US" sz="2400" baseline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lb</a:t>
            </a:r>
            <a:endParaRPr lang="en-US" sz="2400" baseline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1D19881-14BC-4C03-B315-CCE54B5EB36A}"/>
              </a:ext>
            </a:extLst>
          </p:cNvPr>
          <p:cNvSpPr txBox="1"/>
          <p:nvPr/>
        </p:nvSpPr>
        <p:spPr>
          <a:xfrm>
            <a:off x="6834540" y="2357811"/>
            <a:ext cx="1298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0">
                <a:solidFill>
                  <a:srgbClr val="004A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Volume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E69D77B-F80A-4D7A-82C7-CD0D1B246D70}"/>
              </a:ext>
            </a:extLst>
          </p:cNvPr>
          <p:cNvSpPr/>
          <p:nvPr/>
        </p:nvSpPr>
        <p:spPr bwMode="auto">
          <a:xfrm>
            <a:off x="4951719" y="2888596"/>
            <a:ext cx="5308600" cy="367771"/>
          </a:xfrm>
          <a:prstGeom prst="rect">
            <a:avLst/>
          </a:prstGeom>
          <a:solidFill>
            <a:srgbClr val="B2B7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30000">
              <a:ln>
                <a:noFill/>
              </a:ln>
              <a:solidFill>
                <a:schemeClr val="folHlink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DA0BAA8-9111-4B85-A33F-5D8366B77212}"/>
              </a:ext>
            </a:extLst>
          </p:cNvPr>
          <p:cNvSpPr/>
          <p:nvPr/>
        </p:nvSpPr>
        <p:spPr bwMode="auto">
          <a:xfrm>
            <a:off x="4942193" y="3382150"/>
            <a:ext cx="1870147" cy="378920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30000">
              <a:ln>
                <a:noFill/>
              </a:ln>
              <a:solidFill>
                <a:schemeClr val="folHlink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DE29137-F4D1-496C-9C3F-DE485E544B44}"/>
              </a:ext>
            </a:extLst>
          </p:cNvPr>
          <p:cNvSpPr txBox="1"/>
          <p:nvPr/>
        </p:nvSpPr>
        <p:spPr>
          <a:xfrm>
            <a:off x="3578463" y="2795372"/>
            <a:ext cx="1008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0">
                <a:solidFill>
                  <a:srgbClr val="004A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VS2.5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798BB6C-1EF0-48EA-B00E-238A5287D9E4}"/>
              </a:ext>
            </a:extLst>
          </p:cNvPr>
          <p:cNvSpPr txBox="1"/>
          <p:nvPr/>
        </p:nvSpPr>
        <p:spPr>
          <a:xfrm>
            <a:off x="3609920" y="3303733"/>
            <a:ext cx="756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0">
                <a:solidFill>
                  <a:srgbClr val="004A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VX2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2998E8C-4C50-4812-8543-9BC87C82B688}"/>
              </a:ext>
            </a:extLst>
          </p:cNvPr>
          <p:cNvSpPr txBox="1"/>
          <p:nvPr/>
        </p:nvSpPr>
        <p:spPr>
          <a:xfrm>
            <a:off x="5637205" y="3374268"/>
            <a:ext cx="1167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0.71 ft</a:t>
            </a:r>
            <a:r>
              <a:rPr lang="en-US" sz="2400" baseline="50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41444A-78DA-4FBA-A64C-C4BD46D02133}"/>
              </a:ext>
            </a:extLst>
          </p:cNvPr>
          <p:cNvSpPr txBox="1"/>
          <p:nvPr/>
        </p:nvSpPr>
        <p:spPr>
          <a:xfrm>
            <a:off x="9159539" y="2863738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2.34 ft</a:t>
            </a:r>
            <a:r>
              <a:rPr lang="en-US" sz="2400" baseline="500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980B606-3A0A-461D-9C78-9EEE86641AB0}"/>
              </a:ext>
            </a:extLst>
          </p:cNvPr>
          <p:cNvSpPr/>
          <p:nvPr/>
        </p:nvSpPr>
        <p:spPr bwMode="auto">
          <a:xfrm>
            <a:off x="7293063" y="4374807"/>
            <a:ext cx="4680000" cy="1574652"/>
          </a:xfrm>
          <a:prstGeom prst="rect">
            <a:avLst/>
          </a:prstGeom>
          <a:solidFill>
            <a:srgbClr val="F0F0F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4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VS2.5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3C5FA31-8233-447D-A686-D64EB2320DD2}"/>
              </a:ext>
            </a:extLst>
          </p:cNvPr>
          <p:cNvSpPr/>
          <p:nvPr/>
        </p:nvSpPr>
        <p:spPr bwMode="auto">
          <a:xfrm>
            <a:off x="7295349" y="5322109"/>
            <a:ext cx="3600000" cy="630000"/>
          </a:xfrm>
          <a:prstGeom prst="rect">
            <a:avLst/>
          </a:prstGeom>
          <a:solidFill>
            <a:srgbClr val="538B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VX2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B586DC3-5930-46D4-9036-8D6049827498}"/>
              </a:ext>
            </a:extLst>
          </p:cNvPr>
          <p:cNvGrpSpPr/>
          <p:nvPr/>
        </p:nvGrpSpPr>
        <p:grpSpPr>
          <a:xfrm>
            <a:off x="3547006" y="4323774"/>
            <a:ext cx="3651632" cy="1694357"/>
            <a:chOff x="3532939" y="3796236"/>
            <a:chExt cx="3651632" cy="1694357"/>
          </a:xfrm>
        </p:grpSpPr>
        <p:pic>
          <p:nvPicPr>
            <p:cNvPr id="65" name="Picture 64" descr="A picture containing appliance, air conditioner, oven&#10;&#10;Description automatically generated">
              <a:extLst>
                <a:ext uri="{FF2B5EF4-FFF2-40B4-BE49-F238E27FC236}">
                  <a16:creationId xmlns:a16="http://schemas.microsoft.com/office/drawing/2014/main" id="{15A0DA2A-06C6-4E2A-BC1E-E0DACA62A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2939" y="3796236"/>
              <a:ext cx="3651632" cy="1694357"/>
            </a:xfrm>
            <a:prstGeom prst="rect">
              <a:avLst/>
            </a:prstGeom>
          </p:spPr>
        </p:pic>
        <p:pic>
          <p:nvPicPr>
            <p:cNvPr id="55" name="Picture 54" descr="A picture containing text, different, several&#10;&#10;Description automatically generated">
              <a:extLst>
                <a:ext uri="{FF2B5EF4-FFF2-40B4-BE49-F238E27FC236}">
                  <a16:creationId xmlns:a16="http://schemas.microsoft.com/office/drawing/2014/main" id="{7CB15D44-E2EB-45BA-ADF9-0CC4CDC13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947" y="4774685"/>
              <a:ext cx="3471087" cy="7039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46506144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-up of a blue electronic device&#10;&#10;Description automatically generated with low confidence">
            <a:extLst>
              <a:ext uri="{FF2B5EF4-FFF2-40B4-BE49-F238E27FC236}">
                <a16:creationId xmlns:a16="http://schemas.microsoft.com/office/drawing/2014/main" id="{7A36A2CE-49B9-4429-AF60-4C2239155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53" y="1387253"/>
            <a:ext cx="5909801" cy="38400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C0E73C-0780-4FBF-96CC-2556B551FD72}"/>
              </a:ext>
            </a:extLst>
          </p:cNvPr>
          <p:cNvSpPr txBox="1"/>
          <p:nvPr/>
        </p:nvSpPr>
        <p:spPr>
          <a:xfrm>
            <a:off x="12700" y="0"/>
            <a:ext cx="70042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>
                <a:solidFill>
                  <a:srgbClr val="004A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VX Series: Technology tour</a:t>
            </a:r>
          </a:p>
        </p:txBody>
      </p:sp>
      <p:sp>
        <p:nvSpPr>
          <p:cNvPr id="30" name="AutoShape 4">
            <a:extLst>
              <a:ext uri="{FF2B5EF4-FFF2-40B4-BE49-F238E27FC236}">
                <a16:creationId xmlns:a16="http://schemas.microsoft.com/office/drawing/2014/main" id="{B419C87B-CD21-4AD5-A5ED-8E072DFB4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92" y="2298167"/>
            <a:ext cx="2592208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Modern Exciter</a:t>
            </a:r>
          </a:p>
        </p:txBody>
      </p:sp>
      <p:sp>
        <p:nvSpPr>
          <p:cNvPr id="31" name="AutoShape 5">
            <a:extLst>
              <a:ext uri="{FF2B5EF4-FFF2-40B4-BE49-F238E27FC236}">
                <a16:creationId xmlns:a16="http://schemas.microsoft.com/office/drawing/2014/main" id="{98CF08DA-1AF3-4688-A526-8D524AB50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92" y="837371"/>
            <a:ext cx="2592208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 Service</a:t>
            </a:r>
          </a:p>
        </p:txBody>
      </p:sp>
      <p:sp>
        <p:nvSpPr>
          <p:cNvPr id="32" name="AutoShape 6">
            <a:extLst>
              <a:ext uri="{FF2B5EF4-FFF2-40B4-BE49-F238E27FC236}">
                <a16:creationId xmlns:a16="http://schemas.microsoft.com/office/drawing/2014/main" id="{AD16DEFB-2157-4203-9D52-2B20B7F80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42" y="3025168"/>
            <a:ext cx="2592208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Advanced RF</a:t>
            </a:r>
          </a:p>
        </p:txBody>
      </p:sp>
      <p:sp>
        <p:nvSpPr>
          <p:cNvPr id="33" name="AutoShape 7">
            <a:extLst>
              <a:ext uri="{FF2B5EF4-FFF2-40B4-BE49-F238E27FC236}">
                <a16:creationId xmlns:a16="http://schemas.microsoft.com/office/drawing/2014/main" id="{0C695D3B-350E-407A-8E01-D1C6C8CB1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92" y="3752169"/>
            <a:ext cx="2585712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&amp; UI</a:t>
            </a:r>
          </a:p>
        </p:txBody>
      </p:sp>
      <p:sp>
        <p:nvSpPr>
          <p:cNvPr id="34" name="AutoShape 8">
            <a:extLst>
              <a:ext uri="{FF2B5EF4-FFF2-40B4-BE49-F238E27FC236}">
                <a16:creationId xmlns:a16="http://schemas.microsoft.com/office/drawing/2014/main" id="{31D8579E-9493-4F3C-9663-C0AFF703C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92" y="1567769"/>
            <a:ext cx="2592208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Power</a:t>
            </a:r>
          </a:p>
        </p:txBody>
      </p:sp>
      <p:sp>
        <p:nvSpPr>
          <p:cNvPr id="46" name="AutoShape 7">
            <a:extLst>
              <a:ext uri="{FF2B5EF4-FFF2-40B4-BE49-F238E27FC236}">
                <a16:creationId xmlns:a16="http://schemas.microsoft.com/office/drawing/2014/main" id="{72E85A59-454A-4EB9-B396-097B7FF54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42" y="4485964"/>
            <a:ext cx="2585712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Affordable</a:t>
            </a:r>
          </a:p>
        </p:txBody>
      </p:sp>
      <p:sp>
        <p:nvSpPr>
          <p:cNvPr id="48" name="AutoShape 7">
            <a:extLst>
              <a:ext uri="{FF2B5EF4-FFF2-40B4-BE49-F238E27FC236}">
                <a16:creationId xmlns:a16="http://schemas.microsoft.com/office/drawing/2014/main" id="{D1B7FAE6-81A5-4EC0-853E-C3872D48D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42" y="5219759"/>
            <a:ext cx="2585712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Long-Life Design</a:t>
            </a:r>
          </a:p>
        </p:txBody>
      </p:sp>
      <p:sp>
        <p:nvSpPr>
          <p:cNvPr id="28" name="AutoShape 9">
            <a:extLst>
              <a:ext uri="{FF2B5EF4-FFF2-40B4-BE49-F238E27FC236}">
                <a16:creationId xmlns:a16="http://schemas.microsoft.com/office/drawing/2014/main" id="{41D958E2-7AF1-410C-9A7B-ACC97FFFA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42" y="1571166"/>
            <a:ext cx="3153669" cy="685800"/>
          </a:xfrm>
          <a:prstGeom prst="homePlate">
            <a:avLst>
              <a:gd name="adj" fmla="val 75448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r>
              <a:rPr lang="en-CA" sz="24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Chain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648C1B-0781-47B9-9553-1DA4DFB3B519}"/>
              </a:ext>
            </a:extLst>
          </p:cNvPr>
          <p:cNvSpPr txBox="1"/>
          <p:nvPr/>
        </p:nvSpPr>
        <p:spPr>
          <a:xfrm>
            <a:off x="3600525" y="3295332"/>
            <a:ext cx="29445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0">
                <a:solidFill>
                  <a:srgbClr val="004A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Variable voltage PS</a:t>
            </a:r>
          </a:p>
          <a:p>
            <a:r>
              <a:rPr lang="en-US" sz="2400" baseline="0">
                <a:solidFill>
                  <a:srgbClr val="004A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Efficiency implications</a:t>
            </a:r>
          </a:p>
          <a:p>
            <a:endParaRPr lang="en-US" sz="3200" baseline="0">
              <a:solidFill>
                <a:srgbClr val="004A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69DA10-7369-4D35-B6EF-36D4ECBF047B}"/>
              </a:ext>
            </a:extLst>
          </p:cNvPr>
          <p:cNvSpPr txBox="1"/>
          <p:nvPr/>
        </p:nvSpPr>
        <p:spPr>
          <a:xfrm>
            <a:off x="3931791" y="4629125"/>
            <a:ext cx="2735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0">
                <a:solidFill>
                  <a:srgbClr val="004A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Titanium grade</a:t>
            </a:r>
          </a:p>
          <a:p>
            <a:r>
              <a:rPr lang="en-US" sz="2400" baseline="0">
                <a:solidFill>
                  <a:srgbClr val="004A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supply</a:t>
            </a:r>
          </a:p>
          <a:p>
            <a:r>
              <a:rPr lang="en-US" sz="2400" baseline="0">
                <a:solidFill>
                  <a:srgbClr val="004A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96% efficiency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BD4AE11-1283-4082-9328-C19085F2AC6D}"/>
              </a:ext>
            </a:extLst>
          </p:cNvPr>
          <p:cNvCxnSpPr>
            <a:cxnSpLocks/>
          </p:cNvCxnSpPr>
          <p:nvPr/>
        </p:nvCxnSpPr>
        <p:spPr bwMode="auto">
          <a:xfrm flipV="1">
            <a:off x="6146765" y="4735966"/>
            <a:ext cx="637800" cy="3086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28B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06688EF-193C-4C2B-846C-246F443AAEB0}"/>
              </a:ext>
            </a:extLst>
          </p:cNvPr>
          <p:cNvSpPr txBox="1"/>
          <p:nvPr/>
        </p:nvSpPr>
        <p:spPr>
          <a:xfrm>
            <a:off x="9046360" y="5365542"/>
            <a:ext cx="2872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0">
                <a:solidFill>
                  <a:srgbClr val="004A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Fingertip access 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411887E-D50B-46A3-94D1-09D9EA1D350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529782" y="5010902"/>
            <a:ext cx="416990" cy="58602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28B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857B245-D0EB-4F03-A05C-354530263813}"/>
              </a:ext>
            </a:extLst>
          </p:cNvPr>
          <p:cNvCxnSpPr>
            <a:cxnSpLocks/>
          </p:cNvCxnSpPr>
          <p:nvPr/>
        </p:nvCxnSpPr>
        <p:spPr bwMode="auto">
          <a:xfrm>
            <a:off x="6493255" y="3703691"/>
            <a:ext cx="769545" cy="6337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28B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4879972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C0E73C-0780-4FBF-96CC-2556B551FD72}"/>
              </a:ext>
            </a:extLst>
          </p:cNvPr>
          <p:cNvSpPr txBox="1"/>
          <p:nvPr/>
        </p:nvSpPr>
        <p:spPr>
          <a:xfrm>
            <a:off x="12700" y="0"/>
            <a:ext cx="8179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>
                <a:solidFill>
                  <a:srgbClr val="004A98"/>
                </a:solidFill>
              </a:rPr>
              <a:t>NEW VX Series: Technology tour</a:t>
            </a:r>
          </a:p>
        </p:txBody>
      </p:sp>
      <p:sp>
        <p:nvSpPr>
          <p:cNvPr id="30" name="AutoShape 4">
            <a:extLst>
              <a:ext uri="{FF2B5EF4-FFF2-40B4-BE49-F238E27FC236}">
                <a16:creationId xmlns:a16="http://schemas.microsoft.com/office/drawing/2014/main" id="{B419C87B-CD21-4AD5-A5ED-8E072DFB4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92" y="2298167"/>
            <a:ext cx="2592208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Modern Exciter</a:t>
            </a:r>
          </a:p>
        </p:txBody>
      </p:sp>
      <p:sp>
        <p:nvSpPr>
          <p:cNvPr id="31" name="AutoShape 5">
            <a:extLst>
              <a:ext uri="{FF2B5EF4-FFF2-40B4-BE49-F238E27FC236}">
                <a16:creationId xmlns:a16="http://schemas.microsoft.com/office/drawing/2014/main" id="{98CF08DA-1AF3-4688-A526-8D524AB50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92" y="837371"/>
            <a:ext cx="2592208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 Service</a:t>
            </a:r>
          </a:p>
        </p:txBody>
      </p:sp>
      <p:sp>
        <p:nvSpPr>
          <p:cNvPr id="32" name="AutoShape 6">
            <a:extLst>
              <a:ext uri="{FF2B5EF4-FFF2-40B4-BE49-F238E27FC236}">
                <a16:creationId xmlns:a16="http://schemas.microsoft.com/office/drawing/2014/main" id="{AD16DEFB-2157-4203-9D52-2B20B7F80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42" y="3025168"/>
            <a:ext cx="2592208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Advanced RF</a:t>
            </a:r>
          </a:p>
        </p:txBody>
      </p:sp>
      <p:sp>
        <p:nvSpPr>
          <p:cNvPr id="33" name="AutoShape 7">
            <a:extLst>
              <a:ext uri="{FF2B5EF4-FFF2-40B4-BE49-F238E27FC236}">
                <a16:creationId xmlns:a16="http://schemas.microsoft.com/office/drawing/2014/main" id="{0C695D3B-350E-407A-8E01-D1C6C8CB1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92" y="3752169"/>
            <a:ext cx="2585712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&amp; UI</a:t>
            </a:r>
          </a:p>
        </p:txBody>
      </p:sp>
      <p:sp>
        <p:nvSpPr>
          <p:cNvPr id="34" name="AutoShape 8">
            <a:extLst>
              <a:ext uri="{FF2B5EF4-FFF2-40B4-BE49-F238E27FC236}">
                <a16:creationId xmlns:a16="http://schemas.microsoft.com/office/drawing/2014/main" id="{31D8579E-9493-4F3C-9663-C0AFF703C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92" y="1567769"/>
            <a:ext cx="2592208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Power</a:t>
            </a:r>
          </a:p>
        </p:txBody>
      </p:sp>
      <p:sp>
        <p:nvSpPr>
          <p:cNvPr id="46" name="AutoShape 7">
            <a:extLst>
              <a:ext uri="{FF2B5EF4-FFF2-40B4-BE49-F238E27FC236}">
                <a16:creationId xmlns:a16="http://schemas.microsoft.com/office/drawing/2014/main" id="{72E85A59-454A-4EB9-B396-097B7FF54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42" y="4485964"/>
            <a:ext cx="2585712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Affordable</a:t>
            </a:r>
          </a:p>
        </p:txBody>
      </p:sp>
      <p:sp>
        <p:nvSpPr>
          <p:cNvPr id="48" name="AutoShape 7">
            <a:extLst>
              <a:ext uri="{FF2B5EF4-FFF2-40B4-BE49-F238E27FC236}">
                <a16:creationId xmlns:a16="http://schemas.microsoft.com/office/drawing/2014/main" id="{D1B7FAE6-81A5-4EC0-853E-C3872D48D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42" y="5219759"/>
            <a:ext cx="2585712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Long-Life Design</a:t>
            </a:r>
          </a:p>
        </p:txBody>
      </p:sp>
      <p:sp>
        <p:nvSpPr>
          <p:cNvPr id="28" name="AutoShape 9">
            <a:extLst>
              <a:ext uri="{FF2B5EF4-FFF2-40B4-BE49-F238E27FC236}">
                <a16:creationId xmlns:a16="http://schemas.microsoft.com/office/drawing/2014/main" id="{41D958E2-7AF1-410C-9A7B-ACC97FFFA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42" y="5219759"/>
            <a:ext cx="3271658" cy="685800"/>
          </a:xfrm>
          <a:prstGeom prst="homePlate">
            <a:avLst>
              <a:gd name="adj" fmla="val 75448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r>
              <a:rPr lang="en-CA" sz="24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Long-Life Design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75588E-154F-4596-8D36-A22CB12684A5}"/>
              </a:ext>
            </a:extLst>
          </p:cNvPr>
          <p:cNvSpPr txBox="1"/>
          <p:nvPr/>
        </p:nvSpPr>
        <p:spPr>
          <a:xfrm>
            <a:off x="3305805" y="837371"/>
            <a:ext cx="6183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baseline="0">
                <a:solidFill>
                  <a:srgbClr val="004A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Rigorous design &amp; device selection: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C96B16-CB1C-499E-B85C-7FE0AC88E967}"/>
              </a:ext>
            </a:extLst>
          </p:cNvPr>
          <p:cNvSpPr txBox="1"/>
          <p:nvPr/>
        </p:nvSpPr>
        <p:spPr>
          <a:xfrm>
            <a:off x="7983519" y="-1198082"/>
            <a:ext cx="184731" cy="107721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endParaRPr lang="en-US" sz="3200" baseline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3200" baseline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EF7284-6B2F-4C88-AD67-D0E6B542C254}"/>
              </a:ext>
            </a:extLst>
          </p:cNvPr>
          <p:cNvSpPr/>
          <p:nvPr/>
        </p:nvSpPr>
        <p:spPr bwMode="auto">
          <a:xfrm>
            <a:off x="9181069" y="5679180"/>
            <a:ext cx="3319849" cy="72904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30000">
              <a:ln>
                <a:noFill/>
              </a:ln>
              <a:solidFill>
                <a:schemeClr val="folHlink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4" descr="Diagram&#10;&#10;Description automatically generated">
            <a:extLst>
              <a:ext uri="{FF2B5EF4-FFF2-40B4-BE49-F238E27FC236}">
                <a16:creationId xmlns:a16="http://schemas.microsoft.com/office/drawing/2014/main" id="{90D2D022-6CF3-47D4-A99F-A51F87E435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385" y="3710968"/>
            <a:ext cx="6867605" cy="249752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6E2E7F9-5BD4-421C-B000-F8F23B817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7963" y="5805719"/>
            <a:ext cx="3463638" cy="345699"/>
          </a:xfrm>
        </p:spPr>
        <p:txBody>
          <a:bodyPr lIns="91440" tIns="45720" rIns="91440" bIns="45720" anchor="t"/>
          <a:lstStyle/>
          <a:p>
            <a:r>
              <a:rPr lang="en-US" sz="1600">
                <a:solidFill>
                  <a:srgbClr val="004A98"/>
                </a:solidFill>
                <a:cs typeface="Calibri" panose="020F0502020204030204" pitchFamily="34" charset="0"/>
              </a:rPr>
              <a:t>VX2 CFD Modeling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DB23E8-B5F9-47DB-BDE4-8F5ED945A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05805" y="1493127"/>
            <a:ext cx="6448115" cy="4525963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rgbClr val="004A98"/>
                </a:solidFill>
                <a:cs typeface="Calibri" panose="020F0502020204030204" pitchFamily="34" charset="0"/>
              </a:rPr>
              <a:t>Exhaustive thermal design:</a:t>
            </a:r>
          </a:p>
          <a:p>
            <a:pPr lvl="1"/>
            <a:r>
              <a:rPr lang="en-US">
                <a:solidFill>
                  <a:srgbClr val="004A98"/>
                </a:solidFill>
                <a:cs typeface="Calibri" panose="020F0502020204030204" pitchFamily="34" charset="0"/>
              </a:rPr>
              <a:t>Cool air over fans extends bearing life</a:t>
            </a:r>
          </a:p>
          <a:p>
            <a:pPr lvl="1"/>
            <a:r>
              <a:rPr lang="en-US">
                <a:solidFill>
                  <a:srgbClr val="004A98"/>
                </a:solidFill>
                <a:cs typeface="Calibri" panose="020F0502020204030204" pitchFamily="34" charset="0"/>
              </a:rPr>
              <a:t>Utilize variable speed, long-service-life fans</a:t>
            </a:r>
          </a:p>
          <a:p>
            <a:r>
              <a:rPr lang="en-US" sz="2400">
                <a:solidFill>
                  <a:srgbClr val="004A98"/>
                </a:solidFill>
                <a:latin typeface="Calibri"/>
                <a:cs typeface="Calibri"/>
              </a:rPr>
              <a:t>250 million hour FET MTTF (electromigration) </a:t>
            </a:r>
            <a:endParaRPr lang="en-US" sz="2400">
              <a:solidFill>
                <a:srgbClr val="004A98"/>
              </a:solidFill>
              <a:cs typeface="Calibri" panose="020F0502020204030204" pitchFamily="34" charset="0"/>
            </a:endParaRPr>
          </a:p>
          <a:p>
            <a:endParaRPr lang="en-US">
              <a:solidFill>
                <a:srgbClr val="004A98"/>
              </a:solidFill>
              <a:cs typeface="Calibri" panose="020F0502020204030204" pitchFamily="34" charset="0"/>
            </a:endParaRPr>
          </a:p>
          <a:p>
            <a:pPr lvl="1"/>
            <a:endParaRPr lang="en-US">
              <a:solidFill>
                <a:srgbClr val="004A98"/>
              </a:solidFill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33FBB6-6FAC-431C-BAA0-F705A1D775B7}"/>
              </a:ext>
            </a:extLst>
          </p:cNvPr>
          <p:cNvSpPr/>
          <p:nvPr/>
        </p:nvSpPr>
        <p:spPr bwMode="auto">
          <a:xfrm>
            <a:off x="8351276" y="3726916"/>
            <a:ext cx="1964725" cy="2497525"/>
          </a:xfrm>
          <a:prstGeom prst="rect">
            <a:avLst/>
          </a:prstGeom>
          <a:noFill/>
          <a:ln w="9525" cap="flat" cmpd="sng" algn="ctr">
            <a:solidFill>
              <a:srgbClr val="538B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30000">
              <a:ln>
                <a:noFill/>
              </a:ln>
              <a:solidFill>
                <a:schemeClr val="folHlink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37975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4DF346-15EF-43FB-ADE4-357A5289C551}"/>
              </a:ext>
            </a:extLst>
          </p:cNvPr>
          <p:cNvSpPr/>
          <p:nvPr/>
        </p:nvSpPr>
        <p:spPr bwMode="auto">
          <a:xfrm>
            <a:off x="8872150" y="6128951"/>
            <a:ext cx="3319849" cy="72904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30000">
              <a:ln>
                <a:noFill/>
              </a:ln>
              <a:solidFill>
                <a:schemeClr val="folHlink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C0E73C-0780-4FBF-96CC-2556B551FD72}"/>
              </a:ext>
            </a:extLst>
          </p:cNvPr>
          <p:cNvSpPr txBox="1"/>
          <p:nvPr/>
        </p:nvSpPr>
        <p:spPr>
          <a:xfrm>
            <a:off x="12700" y="0"/>
            <a:ext cx="70042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>
                <a:solidFill>
                  <a:srgbClr val="004A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VX Series: Technology tour</a:t>
            </a:r>
          </a:p>
        </p:txBody>
      </p:sp>
      <p:sp>
        <p:nvSpPr>
          <p:cNvPr id="30" name="AutoShape 4">
            <a:extLst>
              <a:ext uri="{FF2B5EF4-FFF2-40B4-BE49-F238E27FC236}">
                <a16:creationId xmlns:a16="http://schemas.microsoft.com/office/drawing/2014/main" id="{B419C87B-CD21-4AD5-A5ED-8E072DFB4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92" y="2298167"/>
            <a:ext cx="2592208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Modern Exciter</a:t>
            </a:r>
          </a:p>
        </p:txBody>
      </p:sp>
      <p:sp>
        <p:nvSpPr>
          <p:cNvPr id="31" name="AutoShape 5">
            <a:extLst>
              <a:ext uri="{FF2B5EF4-FFF2-40B4-BE49-F238E27FC236}">
                <a16:creationId xmlns:a16="http://schemas.microsoft.com/office/drawing/2014/main" id="{98CF08DA-1AF3-4688-A526-8D524AB50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92" y="837371"/>
            <a:ext cx="2592208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 Service</a:t>
            </a:r>
          </a:p>
        </p:txBody>
      </p:sp>
      <p:sp>
        <p:nvSpPr>
          <p:cNvPr id="32" name="AutoShape 6">
            <a:extLst>
              <a:ext uri="{FF2B5EF4-FFF2-40B4-BE49-F238E27FC236}">
                <a16:creationId xmlns:a16="http://schemas.microsoft.com/office/drawing/2014/main" id="{AD16DEFB-2157-4203-9D52-2B20B7F80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42" y="3025168"/>
            <a:ext cx="2592208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Advanced RF</a:t>
            </a:r>
          </a:p>
        </p:txBody>
      </p:sp>
      <p:sp>
        <p:nvSpPr>
          <p:cNvPr id="33" name="AutoShape 7">
            <a:extLst>
              <a:ext uri="{FF2B5EF4-FFF2-40B4-BE49-F238E27FC236}">
                <a16:creationId xmlns:a16="http://schemas.microsoft.com/office/drawing/2014/main" id="{0C695D3B-350E-407A-8E01-D1C6C8CB1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92" y="3752169"/>
            <a:ext cx="2585712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&amp; UI</a:t>
            </a:r>
          </a:p>
        </p:txBody>
      </p:sp>
      <p:sp>
        <p:nvSpPr>
          <p:cNvPr id="34" name="AutoShape 8">
            <a:extLst>
              <a:ext uri="{FF2B5EF4-FFF2-40B4-BE49-F238E27FC236}">
                <a16:creationId xmlns:a16="http://schemas.microsoft.com/office/drawing/2014/main" id="{31D8579E-9493-4F3C-9663-C0AFF703C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92" y="1567769"/>
            <a:ext cx="2592208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Power</a:t>
            </a:r>
          </a:p>
        </p:txBody>
      </p:sp>
      <p:sp>
        <p:nvSpPr>
          <p:cNvPr id="46" name="AutoShape 7">
            <a:extLst>
              <a:ext uri="{FF2B5EF4-FFF2-40B4-BE49-F238E27FC236}">
                <a16:creationId xmlns:a16="http://schemas.microsoft.com/office/drawing/2014/main" id="{72E85A59-454A-4EB9-B396-097B7FF54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42" y="4485964"/>
            <a:ext cx="2585712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Affordable</a:t>
            </a:r>
          </a:p>
        </p:txBody>
      </p:sp>
      <p:sp>
        <p:nvSpPr>
          <p:cNvPr id="48" name="AutoShape 7">
            <a:extLst>
              <a:ext uri="{FF2B5EF4-FFF2-40B4-BE49-F238E27FC236}">
                <a16:creationId xmlns:a16="http://schemas.microsoft.com/office/drawing/2014/main" id="{D1B7FAE6-81A5-4EC0-853E-C3872D48D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42" y="5219759"/>
            <a:ext cx="2585712" cy="685800"/>
          </a:xfrm>
          <a:prstGeom prst="roundRect">
            <a:avLst>
              <a:gd name="adj" fmla="val 16667"/>
            </a:avLst>
          </a:prstGeom>
          <a:solidFill>
            <a:srgbClr val="3D6EC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CA"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Long-Life Design</a:t>
            </a:r>
          </a:p>
        </p:txBody>
      </p:sp>
      <p:sp>
        <p:nvSpPr>
          <p:cNvPr id="28" name="AutoShape 9">
            <a:extLst>
              <a:ext uri="{FF2B5EF4-FFF2-40B4-BE49-F238E27FC236}">
                <a16:creationId xmlns:a16="http://schemas.microsoft.com/office/drawing/2014/main" id="{41D958E2-7AF1-410C-9A7B-ACC97FFFA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42" y="5219759"/>
            <a:ext cx="3271658" cy="685800"/>
          </a:xfrm>
          <a:prstGeom prst="homePlate">
            <a:avLst>
              <a:gd name="adj" fmla="val 75448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r>
              <a:rPr lang="en-CA" sz="24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Long-Life Design</a:t>
            </a:r>
          </a:p>
        </p:txBody>
      </p:sp>
      <p:pic>
        <p:nvPicPr>
          <p:cNvPr id="27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0066883-33CD-43D6-8A2D-232DBC80E7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31954">
            <a:off x="5138459" y="4149172"/>
            <a:ext cx="4300409" cy="2826972"/>
          </a:xfrm>
          <a:prstGeom prst="rect">
            <a:avLst/>
          </a:prstGeom>
        </p:spPr>
      </p:pic>
      <p:pic>
        <p:nvPicPr>
          <p:cNvPr id="17" name="Picture 3" descr="Diagram&#10;&#10;Description automatically generated">
            <a:extLst>
              <a:ext uri="{FF2B5EF4-FFF2-40B4-BE49-F238E27FC236}">
                <a16:creationId xmlns:a16="http://schemas.microsoft.com/office/drawing/2014/main" id="{381E02DA-4FDB-43EF-82BA-E3548D7A40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426" y="1713831"/>
            <a:ext cx="3417452" cy="2459694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3549429-489D-4646-A512-4BE6F88FE1B1}"/>
              </a:ext>
            </a:extLst>
          </p:cNvPr>
          <p:cNvSpPr txBox="1">
            <a:spLocks/>
          </p:cNvSpPr>
          <p:nvPr/>
        </p:nvSpPr>
        <p:spPr>
          <a:xfrm>
            <a:off x="3707214" y="4179517"/>
            <a:ext cx="4168346" cy="39262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32A5B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baseline="0">
                <a:solidFill>
                  <a:srgbClr val="004A98"/>
                </a:solidFill>
                <a:cs typeface="Calibri" panose="020F0502020204030204" pitchFamily="34" charset="0"/>
              </a:rPr>
              <a:t>Directional Coupler EM Modeling </a:t>
            </a:r>
          </a:p>
        </p:txBody>
      </p:sp>
      <p:pic>
        <p:nvPicPr>
          <p:cNvPr id="19" name="Picture 8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4FEDED7D-C93C-4E46-AEE0-D65B9BA309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2404" y="1849842"/>
            <a:ext cx="2364863" cy="223941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40FAC6C2-57F0-4753-9526-5FF2B6034279}"/>
              </a:ext>
            </a:extLst>
          </p:cNvPr>
          <p:cNvSpPr txBox="1">
            <a:spLocks/>
          </p:cNvSpPr>
          <p:nvPr/>
        </p:nvSpPr>
        <p:spPr>
          <a:xfrm>
            <a:off x="9107421" y="4019980"/>
            <a:ext cx="2108886" cy="70001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32A5B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kern="0" baseline="0">
                <a:solidFill>
                  <a:srgbClr val="004A98"/>
                </a:solidFill>
                <a:cs typeface="Calibri" panose="020F0502020204030204" pitchFamily="34" charset="0"/>
              </a:rPr>
              <a:t>VX2 Combiner</a:t>
            </a:r>
            <a:br>
              <a:rPr lang="en-US" sz="1600" kern="0" baseline="0">
                <a:solidFill>
                  <a:srgbClr val="004A98"/>
                </a:solidFill>
                <a:cs typeface="Calibri" panose="020F0502020204030204" pitchFamily="34" charset="0"/>
              </a:rPr>
            </a:br>
            <a:r>
              <a:rPr lang="en-US" sz="1600" kern="0" baseline="0">
                <a:solidFill>
                  <a:srgbClr val="004A98"/>
                </a:solidFill>
                <a:cs typeface="Calibri" panose="020F0502020204030204" pitchFamily="34" charset="0"/>
              </a:rPr>
              <a:t> EM Modeling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1A6AD8-41E9-45BF-BBE4-363F8A5ABEA0}"/>
              </a:ext>
            </a:extLst>
          </p:cNvPr>
          <p:cNvSpPr txBox="1"/>
          <p:nvPr/>
        </p:nvSpPr>
        <p:spPr>
          <a:xfrm>
            <a:off x="3305805" y="837371"/>
            <a:ext cx="6474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baseline="0">
                <a:solidFill>
                  <a:srgbClr val="004A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Extensive Electromagnetic Modeling:</a:t>
            </a:r>
          </a:p>
        </p:txBody>
      </p:sp>
    </p:spTree>
    <p:extLst>
      <p:ext uri="{BB962C8B-B14F-4D97-AF65-F5344CB8AC3E}">
        <p14:creationId xmlns:p14="http://schemas.microsoft.com/office/powerpoint/2010/main" val="327876849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20ED8AA-C1BC-4B1E-B5EA-7AB766B2040C}"/>
              </a:ext>
            </a:extLst>
          </p:cNvPr>
          <p:cNvSpPr txBox="1">
            <a:spLocks/>
          </p:cNvSpPr>
          <p:nvPr/>
        </p:nvSpPr>
        <p:spPr>
          <a:xfrm>
            <a:off x="501316" y="166605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6600" b="1" baseline="0">
                <a:solidFill>
                  <a:srgbClr val="004A98"/>
                </a:solidFill>
                <a:latin typeface="Calibri" panose="020F0502020204030204" pitchFamily="34" charset="0"/>
              </a:rPr>
              <a:t>VX 3 – 6 kW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E2A6082-0F4C-4F1C-871F-327952746F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01159" y="1309605"/>
            <a:ext cx="4879754" cy="451710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solidFill>
                  <a:srgbClr val="004A98"/>
                </a:solidFill>
                <a:latin typeface="Calibri"/>
                <a:cs typeface="Calibri"/>
              </a:rPr>
              <a:t>     Separate Exciter/Controller </a:t>
            </a:r>
            <a:endParaRPr lang="en-US">
              <a:solidFill>
                <a:srgbClr val="004A98"/>
              </a:solidFill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4A98"/>
                </a:solidFill>
                <a:latin typeface="Calibri"/>
                <a:cs typeface="Calibri"/>
              </a:rPr>
              <a:t>Low weight</a:t>
            </a:r>
            <a:endParaRPr lang="en-US">
              <a:solidFill>
                <a:srgbClr val="004A98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4A98"/>
                </a:solidFill>
                <a:latin typeface="Calibri"/>
                <a:cs typeface="Calibri"/>
              </a:rPr>
              <a:t>Exciter/Controller: 15 </a:t>
            </a:r>
            <a:r>
              <a:rPr lang="en-US" err="1">
                <a:solidFill>
                  <a:srgbClr val="004A98"/>
                </a:solidFill>
                <a:latin typeface="Calibri"/>
                <a:cs typeface="Calibri"/>
              </a:rPr>
              <a:t>lb</a:t>
            </a:r>
            <a:endParaRPr lang="en-US">
              <a:solidFill>
                <a:srgbClr val="004A98"/>
              </a:solidFill>
              <a:latin typeface="Calibri"/>
              <a:cs typeface="Calibri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4A98"/>
                </a:solidFill>
                <a:latin typeface="Calibri"/>
                <a:cs typeface="Calibri"/>
              </a:rPr>
              <a:t>Power Section: 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4A98"/>
                </a:solidFill>
                <a:latin typeface="Calibri"/>
                <a:cs typeface="Calibri"/>
              </a:rPr>
              <a:t>65 </a:t>
            </a:r>
            <a:r>
              <a:rPr lang="en-US" sz="1600" err="1">
                <a:solidFill>
                  <a:srgbClr val="004A98"/>
                </a:solidFill>
                <a:latin typeface="Calibri"/>
                <a:cs typeface="Calibri"/>
              </a:rPr>
              <a:t>lb</a:t>
            </a:r>
            <a:r>
              <a:rPr lang="en-US" sz="1600">
                <a:solidFill>
                  <a:srgbClr val="004A98"/>
                </a:solidFill>
                <a:latin typeface="Calibri"/>
                <a:cs typeface="Calibri"/>
              </a:rPr>
              <a:t> with power supplies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4A98"/>
                </a:solidFill>
                <a:latin typeface="Calibri"/>
                <a:cs typeface="Calibri"/>
              </a:rPr>
              <a:t>50 </a:t>
            </a:r>
            <a:r>
              <a:rPr lang="en-US" sz="1600" err="1">
                <a:solidFill>
                  <a:srgbClr val="004A98"/>
                </a:solidFill>
                <a:latin typeface="Calibri"/>
                <a:cs typeface="Calibri"/>
              </a:rPr>
              <a:t>lb</a:t>
            </a:r>
            <a:r>
              <a:rPr lang="en-US" sz="1600">
                <a:solidFill>
                  <a:srgbClr val="004A98"/>
                </a:solidFill>
                <a:latin typeface="Calibri"/>
                <a:cs typeface="Calibri"/>
              </a:rPr>
              <a:t> without power supplies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4A98"/>
                </a:solidFill>
                <a:latin typeface="Calibri"/>
                <a:cs typeface="Calibri"/>
              </a:rPr>
              <a:t>Easy access serviceability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4A98"/>
                </a:solidFill>
                <a:latin typeface="Calibri"/>
                <a:cs typeface="Calibri"/>
              </a:rPr>
              <a:t>Fingertip access power supplies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4A98"/>
                </a:solidFill>
                <a:latin typeface="Calibri"/>
                <a:cs typeface="Calibri"/>
              </a:rPr>
              <a:t>Quick RF pallet access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4A98"/>
                </a:solidFill>
                <a:latin typeface="Calibri"/>
                <a:cs typeface="Calibri"/>
              </a:rPr>
              <a:t>Front-access washable filters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4A98"/>
                </a:solidFill>
                <a:latin typeface="Calibri"/>
                <a:cs typeface="Calibri"/>
              </a:rPr>
              <a:t>Solderless PA Pallets</a:t>
            </a:r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81831770-9228-42AE-A38B-3A000D4F57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654300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C632EBB1-E235-431B-BEF6-167AB83C84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6ACD7A59-61E1-423C-8DAF-FA70DEC7E9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595" y="1638724"/>
            <a:ext cx="6959600" cy="358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104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30000" smtClean="0">
            <a:ln>
              <a:noFill/>
            </a:ln>
            <a:solidFill>
              <a:schemeClr val="folHlink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30000" smtClean="0">
            <a:ln>
              <a:noFill/>
            </a:ln>
            <a:solidFill>
              <a:schemeClr val="folHlink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200" baseline="0" dirty="0" smtClean="0">
            <a:solidFill>
              <a:schemeClr val="accent2">
                <a:lumMod val="50000"/>
              </a:schemeClr>
            </a:solidFill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00e28a1-541a-47f3-baf9-2a0d84d6cc82">
      <UserInfo>
        <DisplayName>Chuck Kelly</DisplayName>
        <AccountId>80</AccountId>
        <AccountType/>
      </UserInfo>
      <UserInfo>
        <DisplayName>Alex Morash</DisplayName>
        <AccountId>55</AccountId>
        <AccountType/>
      </UserInfo>
      <UserInfo>
        <DisplayName>John Whyte</DisplayName>
        <AccountId>136</AccountId>
        <AccountType/>
      </UserInfo>
      <UserInfo>
        <DisplayName>Wendell Lonergan</DisplayName>
        <AccountId>215</AccountId>
        <AccountType/>
      </UserInfo>
      <UserInfo>
        <DisplayName>Blair Donovan</DisplayName>
        <AccountId>516</AccountId>
        <AccountType/>
      </UserInfo>
    </SharedWithUsers>
    <Activity_x0020_Type xmlns="95c4a1ec-c8f1-417f-86ec-fa2767649a24">NRE</Activity_x0020_Type>
    <Status xmlns="95c4a1ec-c8f1-417f-86ec-fa2767649a24" xsi:nil="true"/>
    <Business_x0020_Area xmlns="95c4a1ec-c8f1-417f-86ec-fa2767649a24">Broadcast</Business_x0020_Area>
    <TaxCatchAll xmlns="75a08fd3-1f59-46b9-b4a0-373295cc52ff" xsi:nil="true"/>
    <lcf76f155ced4ddcb4097134ff3c332f xmlns="95c4a1ec-c8f1-417f-86ec-fa2767649a24">
      <Terms xmlns="http://schemas.microsoft.com/office/infopath/2007/PartnerControls"/>
    </lcf76f155ced4ddcb4097134ff3c332f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D326F4B04E554588DB869C234C5859" ma:contentTypeVersion="22" ma:contentTypeDescription="Create a new document." ma:contentTypeScope="" ma:versionID="5096665ebedc886011a018b6f3b9316c">
  <xsd:schema xmlns:xsd="http://www.w3.org/2001/XMLSchema" xmlns:xs="http://www.w3.org/2001/XMLSchema" xmlns:p="http://schemas.microsoft.com/office/2006/metadata/properties" xmlns:ns2="e00e28a1-541a-47f3-baf9-2a0d84d6cc82" xmlns:ns3="95c4a1ec-c8f1-417f-86ec-fa2767649a24" xmlns:ns4="75a08fd3-1f59-46b9-b4a0-373295cc52ff" targetNamespace="http://schemas.microsoft.com/office/2006/metadata/properties" ma:root="true" ma:fieldsID="bd9669ebd69f0ff65593beb00becdd43" ns2:_="" ns3:_="" ns4:_="">
    <xsd:import namespace="e00e28a1-541a-47f3-baf9-2a0d84d6cc82"/>
    <xsd:import namespace="95c4a1ec-c8f1-417f-86ec-fa2767649a24"/>
    <xsd:import namespace="75a08fd3-1f59-46b9-b4a0-373295cc52f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Status" minOccurs="0"/>
                <xsd:element ref="ns3:Business_x0020_Area" minOccurs="0"/>
                <xsd:element ref="ns3:Activity_x0020_Type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e28a1-541a-47f3-baf9-2a0d84d6cc8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c4a1ec-c8f1-417f-86ec-fa2767649a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Status" ma:index="22" nillable="true" ma:displayName="Status" ma:internalName="Status">
      <xsd:simpleType>
        <xsd:restriction base="dms:Text">
          <xsd:maxLength value="255"/>
        </xsd:restriction>
      </xsd:simpleType>
    </xsd:element>
    <xsd:element name="Business_x0020_Area" ma:index="23" nillable="true" ma:displayName="Business Area" ma:default="Broadcast" ma:format="Dropdown" ma:internalName="Business_x0020_Area">
      <xsd:simpleType>
        <xsd:restriction base="dms:Choice">
          <xsd:enumeration value="Broadcast"/>
          <xsd:enumeration value="Navigation"/>
          <xsd:enumeration value="Power"/>
          <xsd:enumeration value="Sonar"/>
        </xsd:restriction>
      </xsd:simpleType>
    </xsd:element>
    <xsd:element name="Activity_x0020_Type" ma:index="24" nillable="true" ma:displayName="Activity Type" ma:default="NRE" ma:format="Dropdown" ma:internalName="Activity_x0020_Type">
      <xsd:simpleType>
        <xsd:restriction base="dms:Choice">
          <xsd:enumeration value="NRE"/>
          <xsd:enumeration value="R&amp;D"/>
          <xsd:enumeration value="Contract"/>
          <xsd:enumeration value="Other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7debaae1-cc65-4343-aea0-0072603da8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a08fd3-1f59-46b9-b4a0-373295cc52ff" elementFormDefault="qualified">
    <xsd:import namespace="http://schemas.microsoft.com/office/2006/documentManagement/types"/>
    <xsd:import namespace="http://schemas.microsoft.com/office/infopath/2007/PartnerControls"/>
    <xsd:element name="TaxCatchAll" ma:index="28" nillable="true" ma:displayName="Taxonomy Catch All Column" ma:hidden="true" ma:list="{64544c80-b689-4b00-b2c8-f15c6d734a53}" ma:internalName="TaxCatchAll" ma:showField="CatchAllData" ma:web="75a08fd3-1f59-46b9-b4a0-373295cc52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955D8C-C632-4846-9929-A6F3749810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F83C7F-F1CD-4BC6-8D07-D75F5294E39C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30C2F77E-6493-488A-9A77-572F70386126}">
  <ds:schemaRefs>
    <ds:schemaRef ds:uri="http://schemas.openxmlformats.org/package/2006/metadata/core-properties"/>
    <ds:schemaRef ds:uri="e00e28a1-541a-47f3-baf9-2a0d84d6cc82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75a08fd3-1f59-46b9-b4a0-373295cc52ff"/>
    <ds:schemaRef ds:uri="95c4a1ec-c8f1-417f-86ec-fa2767649a24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44A91629-CB7C-44B9-8D3B-0FF42B5268DA}">
  <ds:schemaRefs>
    <ds:schemaRef ds:uri="75a08fd3-1f59-46b9-b4a0-373295cc52ff"/>
    <ds:schemaRef ds:uri="95c4a1ec-c8f1-417f-86ec-fa2767649a24"/>
    <ds:schemaRef ds:uri="e00e28a1-541a-47f3-baf9-2a0d84d6cc8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351</Words>
  <Application>Microsoft Office PowerPoint</Application>
  <PresentationFormat>Widescreen</PresentationFormat>
  <Paragraphs>113</Paragraphs>
  <Slides>12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Aharoni</vt:lpstr>
      <vt:lpstr>Arial</vt:lpstr>
      <vt:lpstr>Calibri</vt:lpstr>
      <vt:lpstr>Frutiger LT Std 47 Light Cn</vt:lpstr>
      <vt:lpstr>Default Design</vt:lpstr>
      <vt:lpstr>Rack-Mount Analog FM Tx</vt:lpstr>
      <vt:lpstr>The new VX Series… Compact, Efficient, Affordable</vt:lpstr>
      <vt:lpstr>PowerPoint Presentation</vt:lpstr>
      <vt:lpstr>PowerPoint Presentation</vt:lpstr>
      <vt:lpstr>PowerPoint Presentation</vt:lpstr>
      <vt:lpstr>PowerPoint Presentation</vt:lpstr>
      <vt:lpstr>VX2 CFD Modeling</vt:lpstr>
      <vt:lpstr>PowerPoint Presentation</vt:lpstr>
      <vt:lpstr>PowerPoint Presentation</vt:lpstr>
      <vt:lpstr>PowerPoint Presentation</vt:lpstr>
      <vt:lpstr>11 NEW VX models!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Nautel Broadcast slides template</dc:title>
  <dc:creator>John Whyte</dc:creator>
  <cp:lastModifiedBy>Justin Jamieson</cp:lastModifiedBy>
  <cp:revision>3</cp:revision>
  <cp:lastPrinted>2022-04-17T17:53:52Z</cp:lastPrinted>
  <dcterms:created xsi:type="dcterms:W3CDTF">2009-02-05T19:02:16Z</dcterms:created>
  <dcterms:modified xsi:type="dcterms:W3CDTF">2023-04-24T17:14:38Z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isplay_urn:schemas-microsoft-com:office:office#SharedWithUsers">
    <vt:lpwstr>Chuck Kelly;Alex Morash;John Whyte</vt:lpwstr>
  </property>
  <property fmtid="{D5CDD505-2E9C-101B-9397-08002B2CF9AE}" pid="3" name="SharedWithUsers">
    <vt:lpwstr>80;#Chuck Kelly;#55;#Alex Morash;#136;#John Whyte</vt:lpwstr>
  </property>
  <property fmtid="{D5CDD505-2E9C-101B-9397-08002B2CF9AE}" pid="4" name="ContentTypeId">
    <vt:lpwstr>0x0101000ED326F4B04E554588DB869C234C5859</vt:lpwstr>
  </property>
  <property fmtid="{D5CDD505-2E9C-101B-9397-08002B2CF9AE}" pid="5" name="MediaServiceImageTags">
    <vt:lpwstr/>
  </property>
</Properties>
</file>