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305" r:id="rId6"/>
    <p:sldId id="320" r:id="rId7"/>
    <p:sldId id="326" r:id="rId8"/>
    <p:sldId id="332" r:id="rId9"/>
    <p:sldId id="327" r:id="rId10"/>
    <p:sldId id="333" r:id="rId11"/>
    <p:sldId id="306" r:id="rId12"/>
    <p:sldId id="325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17" r:id="rId22"/>
    <p:sldId id="323" r:id="rId23"/>
    <p:sldId id="302" r:id="rId24"/>
    <p:sldId id="330" r:id="rId25"/>
    <p:sldId id="328" r:id="rId26"/>
  </p:sldIdLst>
  <p:sldSz cx="12192000" cy="6858000"/>
  <p:notesSz cx="9296400" cy="1472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 baseline="300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35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A5B"/>
    <a:srgbClr val="FF9900"/>
    <a:srgbClr val="A8A9AD"/>
    <a:srgbClr val="FFFFFF"/>
    <a:srgbClr val="021C3C"/>
    <a:srgbClr val="4D4D4D"/>
    <a:srgbClr val="FF0000"/>
    <a:srgbClr val="2BC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CC816-C7E5-4786-B81C-169FA14E4CF7}" v="12" dt="2020-08-19T12:31:17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6937" autoAdjust="0"/>
  </p:normalViewPr>
  <p:slideViewPr>
    <p:cSldViewPr snapToGrid="0">
      <p:cViewPr varScale="1">
        <p:scale>
          <a:sx n="55" d="100"/>
          <a:sy n="55" d="100"/>
        </p:scale>
        <p:origin x="9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notesViewPr>
    <p:cSldViewPr snapToGrid="0">
      <p:cViewPr>
        <p:scale>
          <a:sx n="100" d="100"/>
          <a:sy n="100" d="100"/>
        </p:scale>
        <p:origin x="542" y="-696"/>
      </p:cViewPr>
      <p:guideLst>
        <p:guide orient="horz" pos="4635"/>
        <p:guide pos="292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Welton" userId="c0e7dac0-e3d3-4ea5-b82d-8fd0d3f8fe78" providerId="ADAL" clId="{0266B292-4E6D-4CC7-B093-990956611920}"/>
    <pc:docChg chg="modSld">
      <pc:chgData name="Jeff Welton" userId="c0e7dac0-e3d3-4ea5-b82d-8fd0d3f8fe78" providerId="ADAL" clId="{0266B292-4E6D-4CC7-B093-990956611920}" dt="2020-06-23T12:14:32.401" v="0"/>
      <pc:docMkLst>
        <pc:docMk/>
      </pc:docMkLst>
      <pc:sldChg chg="modSp">
        <pc:chgData name="Jeff Welton" userId="c0e7dac0-e3d3-4ea5-b82d-8fd0d3f8fe78" providerId="ADAL" clId="{0266B292-4E6D-4CC7-B093-990956611920}" dt="2020-06-23T12:14:32.401" v="0"/>
        <pc:sldMkLst>
          <pc:docMk/>
          <pc:sldMk cId="1155134981" sldId="338"/>
        </pc:sldMkLst>
        <pc:spChg chg="mod">
          <ac:chgData name="Jeff Welton" userId="c0e7dac0-e3d3-4ea5-b82d-8fd0d3f8fe78" providerId="ADAL" clId="{0266B292-4E6D-4CC7-B093-990956611920}" dt="2020-06-23T12:14:32.401" v="0"/>
          <ac:spMkLst>
            <pc:docMk/>
            <pc:sldMk cId="1155134981" sldId="338"/>
            <ac:spMk id="3" creationId="{49D522D5-D44B-4996-97D2-07383D07523E}"/>
          </ac:spMkLst>
        </pc:spChg>
      </pc:sldChg>
    </pc:docChg>
  </pc:docChgLst>
  <pc:docChgLst>
    <pc:chgData name="Jeff Welton" userId="c0e7dac0-e3d3-4ea5-b82d-8fd0d3f8fe78" providerId="ADAL" clId="{A24CC816-C7E5-4786-B81C-169FA14E4CF7}"/>
    <pc:docChg chg="custSel addSld delSld modSld">
      <pc:chgData name="Jeff Welton" userId="c0e7dac0-e3d3-4ea5-b82d-8fd0d3f8fe78" providerId="ADAL" clId="{A24CC816-C7E5-4786-B81C-169FA14E4CF7}" dt="2020-08-19T13:02:58.685" v="496" actId="1076"/>
      <pc:docMkLst>
        <pc:docMk/>
      </pc:docMkLst>
      <pc:sldChg chg="add">
        <pc:chgData name="Jeff Welton" userId="c0e7dac0-e3d3-4ea5-b82d-8fd0d3f8fe78" providerId="ADAL" clId="{A24CC816-C7E5-4786-B81C-169FA14E4CF7}" dt="2020-08-19T12:31:17.087" v="386"/>
        <pc:sldMkLst>
          <pc:docMk/>
          <pc:sldMk cId="0" sldId="302"/>
        </pc:sldMkLst>
      </pc:sldChg>
      <pc:sldChg chg="modSp">
        <pc:chgData name="Jeff Welton" userId="c0e7dac0-e3d3-4ea5-b82d-8fd0d3f8fe78" providerId="ADAL" clId="{A24CC816-C7E5-4786-B81C-169FA14E4CF7}" dt="2020-08-19T12:31:55.490" v="388" actId="20577"/>
        <pc:sldMkLst>
          <pc:docMk/>
          <pc:sldMk cId="465581174" sldId="305"/>
        </pc:sldMkLst>
        <pc:spChg chg="mod">
          <ac:chgData name="Jeff Welton" userId="c0e7dac0-e3d3-4ea5-b82d-8fd0d3f8fe78" providerId="ADAL" clId="{A24CC816-C7E5-4786-B81C-169FA14E4CF7}" dt="2020-08-19T12:31:55.490" v="388" actId="20577"/>
          <ac:spMkLst>
            <pc:docMk/>
            <pc:sldMk cId="465581174" sldId="305"/>
            <ac:spMk id="2" creationId="{00000000-0000-0000-0000-000000000000}"/>
          </ac:spMkLst>
        </pc:spChg>
      </pc:sldChg>
      <pc:sldChg chg="modSp">
        <pc:chgData name="Jeff Welton" userId="c0e7dac0-e3d3-4ea5-b82d-8fd0d3f8fe78" providerId="ADAL" clId="{A24CC816-C7E5-4786-B81C-169FA14E4CF7}" dt="2020-08-19T13:02:58.685" v="496" actId="1076"/>
        <pc:sldMkLst>
          <pc:docMk/>
          <pc:sldMk cId="1391878072" sldId="327"/>
        </pc:sldMkLst>
        <pc:spChg chg="mod">
          <ac:chgData name="Jeff Welton" userId="c0e7dac0-e3d3-4ea5-b82d-8fd0d3f8fe78" providerId="ADAL" clId="{A24CC816-C7E5-4786-B81C-169FA14E4CF7}" dt="2020-08-19T13:02:58.685" v="496" actId="1076"/>
          <ac:spMkLst>
            <pc:docMk/>
            <pc:sldMk cId="1391878072" sldId="327"/>
            <ac:spMk id="3" creationId="{C135340B-5540-420E-BA3F-3186BE3AD1C4}"/>
          </ac:spMkLst>
        </pc:spChg>
        <pc:picChg chg="mod">
          <ac:chgData name="Jeff Welton" userId="c0e7dac0-e3d3-4ea5-b82d-8fd0d3f8fe78" providerId="ADAL" clId="{A24CC816-C7E5-4786-B81C-169FA14E4CF7}" dt="2020-08-19T12:13:36.980" v="176" actId="1076"/>
          <ac:picMkLst>
            <pc:docMk/>
            <pc:sldMk cId="1391878072" sldId="327"/>
            <ac:picMk id="4" creationId="{D54C62C3-232D-49CE-A298-D9980182B076}"/>
          </ac:picMkLst>
        </pc:picChg>
      </pc:sldChg>
      <pc:sldChg chg="delSp modSp">
        <pc:chgData name="Jeff Welton" userId="c0e7dac0-e3d3-4ea5-b82d-8fd0d3f8fe78" providerId="ADAL" clId="{A24CC816-C7E5-4786-B81C-169FA14E4CF7}" dt="2020-08-19T12:30:42.290" v="385" actId="1076"/>
        <pc:sldMkLst>
          <pc:docMk/>
          <pc:sldMk cId="821713295" sldId="328"/>
        </pc:sldMkLst>
        <pc:spChg chg="mod">
          <ac:chgData name="Jeff Welton" userId="c0e7dac0-e3d3-4ea5-b82d-8fd0d3f8fe78" providerId="ADAL" clId="{A24CC816-C7E5-4786-B81C-169FA14E4CF7}" dt="2020-08-19T12:30:42.290" v="385" actId="1076"/>
          <ac:spMkLst>
            <pc:docMk/>
            <pc:sldMk cId="821713295" sldId="328"/>
            <ac:spMk id="65538" creationId="{B0E538E3-183B-437D-A1AB-F327837BE8AC}"/>
          </ac:spMkLst>
        </pc:spChg>
        <pc:picChg chg="del">
          <ac:chgData name="Jeff Welton" userId="c0e7dac0-e3d3-4ea5-b82d-8fd0d3f8fe78" providerId="ADAL" clId="{A24CC816-C7E5-4786-B81C-169FA14E4CF7}" dt="2020-08-19T12:30:35.091" v="384" actId="478"/>
          <ac:picMkLst>
            <pc:docMk/>
            <pc:sldMk cId="821713295" sldId="328"/>
            <ac:picMk id="65539" creationId="{5DFB36A1-9470-449D-B3CB-38D605BBF55E}"/>
          </ac:picMkLst>
        </pc:picChg>
      </pc:sldChg>
      <pc:sldChg chg="del">
        <pc:chgData name="Jeff Welton" userId="c0e7dac0-e3d3-4ea5-b82d-8fd0d3f8fe78" providerId="ADAL" clId="{A24CC816-C7E5-4786-B81C-169FA14E4CF7}" dt="2020-08-19T12:31:21.299" v="387" actId="2696"/>
        <pc:sldMkLst>
          <pc:docMk/>
          <pc:sldMk cId="4270634007" sldId="329"/>
        </pc:sldMkLst>
      </pc:sldChg>
      <pc:sldChg chg="addSp delSp modSp add">
        <pc:chgData name="Jeff Welton" userId="c0e7dac0-e3d3-4ea5-b82d-8fd0d3f8fe78" providerId="ADAL" clId="{A24CC816-C7E5-4786-B81C-169FA14E4CF7}" dt="2020-08-19T12:29:56.932" v="383" actId="1076"/>
        <pc:sldMkLst>
          <pc:docMk/>
          <pc:sldMk cId="29987008" sldId="339"/>
        </pc:sldMkLst>
        <pc:spChg chg="mod">
          <ac:chgData name="Jeff Welton" userId="c0e7dac0-e3d3-4ea5-b82d-8fd0d3f8fe78" providerId="ADAL" clId="{A24CC816-C7E5-4786-B81C-169FA14E4CF7}" dt="2020-08-19T12:29:49.357" v="381" actId="20577"/>
          <ac:spMkLst>
            <pc:docMk/>
            <pc:sldMk cId="29987008" sldId="339"/>
            <ac:spMk id="3" creationId="{49D522D5-D44B-4996-97D2-07383D07523E}"/>
          </ac:spMkLst>
        </pc:spChg>
        <pc:picChg chg="add mod">
          <ac:chgData name="Jeff Welton" userId="c0e7dac0-e3d3-4ea5-b82d-8fd0d3f8fe78" providerId="ADAL" clId="{A24CC816-C7E5-4786-B81C-169FA14E4CF7}" dt="2020-08-19T12:29:56.932" v="383" actId="1076"/>
          <ac:picMkLst>
            <pc:docMk/>
            <pc:sldMk cId="29987008" sldId="339"/>
            <ac:picMk id="4" creationId="{3F30E5F7-D785-472C-8EE5-254D37022936}"/>
          </ac:picMkLst>
        </pc:picChg>
        <pc:picChg chg="del">
          <ac:chgData name="Jeff Welton" userId="c0e7dac0-e3d3-4ea5-b82d-8fd0d3f8fe78" providerId="ADAL" clId="{A24CC816-C7E5-4786-B81C-169FA14E4CF7}" dt="2020-08-19T11:36:41.034" v="2" actId="478"/>
          <ac:picMkLst>
            <pc:docMk/>
            <pc:sldMk cId="29987008" sldId="339"/>
            <ac:picMk id="5" creationId="{5A1F61B5-C92E-43DE-9B9C-588A5EE35A66}"/>
          </ac:picMkLst>
        </pc:picChg>
      </pc:sldChg>
      <pc:sldChg chg="addSp delSp modSp add">
        <pc:chgData name="Jeff Welton" userId="c0e7dac0-e3d3-4ea5-b82d-8fd0d3f8fe78" providerId="ADAL" clId="{A24CC816-C7E5-4786-B81C-169FA14E4CF7}" dt="2020-08-19T12:18:03.445" v="289" actId="20577"/>
        <pc:sldMkLst>
          <pc:docMk/>
          <pc:sldMk cId="3467849663" sldId="340"/>
        </pc:sldMkLst>
        <pc:spChg chg="mod">
          <ac:chgData name="Jeff Welton" userId="c0e7dac0-e3d3-4ea5-b82d-8fd0d3f8fe78" providerId="ADAL" clId="{A24CC816-C7E5-4786-B81C-169FA14E4CF7}" dt="2020-08-19T12:18:03.445" v="289" actId="20577"/>
          <ac:spMkLst>
            <pc:docMk/>
            <pc:sldMk cId="3467849663" sldId="340"/>
            <ac:spMk id="3" creationId="{49D522D5-D44B-4996-97D2-07383D07523E}"/>
          </ac:spMkLst>
        </pc:spChg>
        <pc:picChg chg="add mod">
          <ac:chgData name="Jeff Welton" userId="c0e7dac0-e3d3-4ea5-b82d-8fd0d3f8fe78" providerId="ADAL" clId="{A24CC816-C7E5-4786-B81C-169FA14E4CF7}" dt="2020-08-19T12:17:14.559" v="179" actId="1076"/>
          <ac:picMkLst>
            <pc:docMk/>
            <pc:sldMk cId="3467849663" sldId="340"/>
            <ac:picMk id="4" creationId="{563105E2-E766-4270-8397-2AC28F4800EB}"/>
          </ac:picMkLst>
        </pc:picChg>
        <pc:picChg chg="del">
          <ac:chgData name="Jeff Welton" userId="c0e7dac0-e3d3-4ea5-b82d-8fd0d3f8fe78" providerId="ADAL" clId="{A24CC816-C7E5-4786-B81C-169FA14E4CF7}" dt="2020-08-19T12:17:06.933" v="177" actId="478"/>
          <ac:picMkLst>
            <pc:docMk/>
            <pc:sldMk cId="3467849663" sldId="340"/>
            <ac:picMk id="5" creationId="{5A1F61B5-C92E-43DE-9B9C-588A5EE35A66}"/>
          </ac:picMkLst>
        </pc:picChg>
      </pc:sldChg>
      <pc:sldChg chg="addSp delSp modSp add">
        <pc:chgData name="Jeff Welton" userId="c0e7dac0-e3d3-4ea5-b82d-8fd0d3f8fe78" providerId="ADAL" clId="{A24CC816-C7E5-4786-B81C-169FA14E4CF7}" dt="2020-08-19T12:19:52.437" v="356" actId="14100"/>
        <pc:sldMkLst>
          <pc:docMk/>
          <pc:sldMk cId="2163173018" sldId="341"/>
        </pc:sldMkLst>
        <pc:spChg chg="mod">
          <ac:chgData name="Jeff Welton" userId="c0e7dac0-e3d3-4ea5-b82d-8fd0d3f8fe78" providerId="ADAL" clId="{A24CC816-C7E5-4786-B81C-169FA14E4CF7}" dt="2020-08-19T12:19:52.437" v="356" actId="14100"/>
          <ac:spMkLst>
            <pc:docMk/>
            <pc:sldMk cId="2163173018" sldId="341"/>
            <ac:spMk id="3" creationId="{49D522D5-D44B-4996-97D2-07383D07523E}"/>
          </ac:spMkLst>
        </pc:spChg>
        <pc:picChg chg="del">
          <ac:chgData name="Jeff Welton" userId="c0e7dac0-e3d3-4ea5-b82d-8fd0d3f8fe78" providerId="ADAL" clId="{A24CC816-C7E5-4786-B81C-169FA14E4CF7}" dt="2020-08-19T12:19:18.959" v="291" actId="478"/>
          <ac:picMkLst>
            <pc:docMk/>
            <pc:sldMk cId="2163173018" sldId="341"/>
            <ac:picMk id="4" creationId="{563105E2-E766-4270-8397-2AC28F4800EB}"/>
          </ac:picMkLst>
        </pc:picChg>
        <pc:picChg chg="add mod">
          <ac:chgData name="Jeff Welton" userId="c0e7dac0-e3d3-4ea5-b82d-8fd0d3f8fe78" providerId="ADAL" clId="{A24CC816-C7E5-4786-B81C-169FA14E4CF7}" dt="2020-08-19T12:19:44.560" v="354" actId="1076"/>
          <ac:picMkLst>
            <pc:docMk/>
            <pc:sldMk cId="2163173018" sldId="341"/>
            <ac:picMk id="5" creationId="{914B4D62-54C5-46A4-ABAC-A05B60F58B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636" tIns="68818" rIns="137636" bIns="68818" numCol="1" anchor="t" anchorCtr="0" compatLnSpc="1">
            <a:prstTxWarp prst="textNoShape">
              <a:avLst/>
            </a:prstTxWarp>
          </a:bodyPr>
          <a:lstStyle>
            <a:lvl1pPr algn="l" defTabSz="1374775" eaLnBrk="1" hangingPunct="1">
              <a:defRPr sz="1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636" tIns="68818" rIns="137636" bIns="68818" numCol="1" anchor="t" anchorCtr="0" compatLnSpc="1">
            <a:prstTxWarp prst="textNoShape">
              <a:avLst/>
            </a:prstTxWarp>
          </a:bodyPr>
          <a:lstStyle>
            <a:lvl1pPr algn="r" defTabSz="1374775" eaLnBrk="1" hangingPunct="1">
              <a:defRPr sz="1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58763" y="1103313"/>
            <a:ext cx="9813926" cy="552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6991350"/>
            <a:ext cx="7435850" cy="662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636" tIns="68818" rIns="137636" bIns="68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982700"/>
            <a:ext cx="40290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636" tIns="68818" rIns="137636" bIns="68818" numCol="1" anchor="b" anchorCtr="0" compatLnSpc="1">
            <a:prstTxWarp prst="textNoShape">
              <a:avLst/>
            </a:prstTxWarp>
          </a:bodyPr>
          <a:lstStyle>
            <a:lvl1pPr algn="l" defTabSz="1374775" eaLnBrk="1" hangingPunct="1">
              <a:defRPr sz="1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13982700"/>
            <a:ext cx="40290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636" tIns="68818" rIns="137636" bIns="68818" numCol="1" anchor="b" anchorCtr="0" compatLnSpc="1">
            <a:prstTxWarp prst="textNoShape">
              <a:avLst/>
            </a:prstTxWarp>
          </a:bodyPr>
          <a:lstStyle>
            <a:lvl1pPr algn="r" defTabSz="1374775" eaLnBrk="1" hangingPunct="1">
              <a:defRPr sz="18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E8CB40-5D54-495A-8217-0F70D9422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E8CB40-5D54-495A-8217-0F70D94221F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5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8CB40-5D54-495A-8217-0F70D94221F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65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74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374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374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374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374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374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374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374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374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E945A9-B406-4D2D-9F7D-78EC6A98BEFC}" type="slidenum">
              <a:rPr lang="en-US" altLang="en-US" sz="1800" smtClean="0"/>
              <a:pPr>
                <a:spcBef>
                  <a:spcPct val="0"/>
                </a:spcBef>
              </a:pPr>
              <a:t>19</a:t>
            </a:fld>
            <a:endParaRPr lang="en-US" altLang="en-US" sz="18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8763" y="1103313"/>
            <a:ext cx="9813926" cy="552132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8F1F3-E0B3-4555-871E-E97A24229D18}" type="slidenum">
              <a:rPr lang="en-US"/>
              <a:pPr/>
              <a:t>20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3250"/>
            <a:ext cx="5029200" cy="4186238"/>
          </a:xfrm>
        </p:spPr>
        <p:txBody>
          <a:bodyPr/>
          <a:lstStyle/>
          <a:p>
            <a:r>
              <a:rPr lang="en-US"/>
              <a:t>The numbers next to the transmitters indicate wattage, so XR3 = 3000 watts</a:t>
            </a:r>
          </a:p>
          <a:p>
            <a:endParaRPr lang="en-US"/>
          </a:p>
          <a:p>
            <a:r>
              <a:rPr lang="en-US"/>
              <a:t>On NavAids it is different, typically it is 4x power</a:t>
            </a:r>
          </a:p>
        </p:txBody>
      </p:sp>
    </p:spTree>
    <p:extLst>
      <p:ext uri="{BB962C8B-B14F-4D97-AF65-F5344CB8AC3E}">
        <p14:creationId xmlns:p14="http://schemas.microsoft.com/office/powerpoint/2010/main" val="394294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77E78F8-0774-4C84-922C-8AC6B9301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2DB92C-A173-4612-92FD-425104E42A1B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F9C61AB-A1D5-4D4D-9C94-99343F657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A163D9C-8D12-4917-9FD1-D1652A82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667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8685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5148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5849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628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10037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3990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32A5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7801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3776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0768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99887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9071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715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rgbClr val="032A5B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rgbClr val="032A5B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032A5B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0052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32A5B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32A5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747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36" y="6553540"/>
            <a:ext cx="2881075" cy="192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19833" r="15536" b="24466"/>
          <a:stretch/>
        </p:blipFill>
        <p:spPr>
          <a:xfrm>
            <a:off x="98660" y="6138446"/>
            <a:ext cx="1669980" cy="649774"/>
          </a:xfrm>
          <a:prstGeom prst="rect">
            <a:avLst/>
          </a:prstGeom>
        </p:spPr>
      </p:pic>
      <p:pic>
        <p:nvPicPr>
          <p:cNvPr id="1030" name="Picture 2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3.nautel.com/pub/SNMP_MIB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storyreadingapeblog.com/2015/09/23/how-to-start-your-own-author-newsletter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user/NautelLtd" TargetMode="External"/><Relationship Id="rId11" Type="http://schemas.openxmlformats.org/officeDocument/2006/relationships/hyperlink" Target="https://commons.wikimedia.org/wiki/File:YouTube_social_red_circle_(2017).svg" TargetMode="External"/><Relationship Id="rId5" Type="http://schemas.openxmlformats.org/officeDocument/2006/relationships/hyperlink" Target="https://www.nautel.com/resources/webinars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openaire.eu/how-to-comply-to-h2020-mandates-for-publications" TargetMode="External"/><Relationship Id="rId9" Type="http://schemas.openxmlformats.org/officeDocument/2006/relationships/hyperlink" Target="https://www.nautel.com/newsletter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wm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7493" y="1568189"/>
            <a:ext cx="8402364" cy="2284791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SNMP</a:t>
            </a:r>
            <a:b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the Simple back in </a:t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solidFill>
                  <a:srgbClr val="002060"/>
                </a:solidFill>
              </a:rPr>
              <a:t>Simple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	Network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	Management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	Protocol</a:t>
            </a:r>
            <a:br>
              <a:rPr lang="en-US" sz="2800" b="1" dirty="0"/>
            </a:b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5811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EBB-D0AF-478E-8697-5DD2CD6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How do we make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22D5-D44B-4996-97D2-07383D07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3988287" cy="4525963"/>
          </a:xfrm>
        </p:spPr>
        <p:txBody>
          <a:bodyPr/>
          <a:lstStyle/>
          <a:p>
            <a:r>
              <a:rPr lang="en-CA" dirty="0"/>
              <a:t>Configure devices</a:t>
            </a:r>
          </a:p>
          <a:p>
            <a:pPr lvl="1"/>
            <a:r>
              <a:rPr lang="en-CA" dirty="0"/>
              <a:t>For Traps, select what alarms or functions will send notifications to Manager.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FF95-9360-4770-B2F9-0FD4E496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87" y="1864361"/>
            <a:ext cx="6984513" cy="40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92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EBB-D0AF-478E-8697-5DD2CD6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How do we make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22D5-D44B-4996-97D2-07383D07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3988287" cy="4525963"/>
          </a:xfrm>
        </p:spPr>
        <p:txBody>
          <a:bodyPr/>
          <a:lstStyle/>
          <a:p>
            <a:r>
              <a:rPr lang="en-CA" dirty="0"/>
              <a:t>Configure Manager</a:t>
            </a:r>
          </a:p>
          <a:p>
            <a:pPr lvl="1"/>
            <a:r>
              <a:rPr lang="en-CA" dirty="0"/>
              <a:t>Set Server (Agent) IP address and login info.</a:t>
            </a:r>
          </a:p>
          <a:p>
            <a:pPr lvl="1"/>
            <a:r>
              <a:rPr lang="en-CA" dirty="0"/>
              <a:t>Note that some managers will require a password (leaving blank may not be an option!)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57C47-7739-43CB-B547-38D512C8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887" y="1831643"/>
            <a:ext cx="7461856" cy="42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9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EBB-D0AF-478E-8697-5DD2CD6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How do we make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22D5-D44B-4996-97D2-07383D07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3988287" cy="4525963"/>
          </a:xfrm>
        </p:spPr>
        <p:txBody>
          <a:bodyPr/>
          <a:lstStyle/>
          <a:p>
            <a:r>
              <a:rPr lang="en-CA" dirty="0"/>
              <a:t>Configure Manager</a:t>
            </a:r>
          </a:p>
          <a:p>
            <a:pPr lvl="1"/>
            <a:r>
              <a:rPr lang="en-CA" dirty="0"/>
              <a:t>Import (load) MIBs for all client devices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AAC66-654D-4EDF-A53B-F5D2D744C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7" y="952523"/>
            <a:ext cx="4995333" cy="49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869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EBB-D0AF-478E-8697-5DD2CD6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How do we make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22D5-D44B-4996-97D2-07383D07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3988287" cy="4525963"/>
          </a:xfrm>
        </p:spPr>
        <p:txBody>
          <a:bodyPr/>
          <a:lstStyle/>
          <a:p>
            <a:r>
              <a:rPr lang="en-CA" dirty="0"/>
              <a:t>Configure Manager</a:t>
            </a:r>
          </a:p>
          <a:p>
            <a:pPr lvl="1"/>
            <a:r>
              <a:rPr lang="en-CA" dirty="0"/>
              <a:t>Nautel provides MIBs in FTP site</a:t>
            </a:r>
          </a:p>
          <a:p>
            <a:pPr lvl="1"/>
            <a:endParaRPr lang="en-CA" dirty="0"/>
          </a:p>
          <a:p>
            <a:pPr marL="57150" indent="0">
              <a:buNone/>
            </a:pPr>
            <a:r>
              <a:rPr lang="en-CA" sz="2800" dirty="0">
                <a:hlinkClick r:id="rId2"/>
              </a:rPr>
              <a:t>http://www3.nautel.com/pub/SNMP_MIBs/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F61B5-C92E-43DE-9B9C-588A5EE35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3" y="1091185"/>
            <a:ext cx="6739467" cy="48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349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EBB-D0AF-478E-8697-5DD2CD6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How do we make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22D5-D44B-4996-97D2-07383D07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3988287" cy="4525963"/>
          </a:xfrm>
        </p:spPr>
        <p:txBody>
          <a:bodyPr/>
          <a:lstStyle/>
          <a:p>
            <a:r>
              <a:rPr lang="en-CA" dirty="0"/>
              <a:t>There are several IT related managers/browsers</a:t>
            </a:r>
          </a:p>
          <a:p>
            <a:pPr lvl="1"/>
            <a:endParaRPr lang="en-CA" dirty="0"/>
          </a:p>
          <a:p>
            <a:pPr lvl="1"/>
            <a:r>
              <a:rPr lang="en-CA" dirty="0" err="1"/>
              <a:t>iReasoning</a:t>
            </a:r>
            <a:endParaRPr lang="en-CA" dirty="0"/>
          </a:p>
          <a:p>
            <a:pPr lvl="1"/>
            <a:r>
              <a:rPr lang="en-CA" dirty="0"/>
              <a:t>Loriot</a:t>
            </a:r>
          </a:p>
          <a:p>
            <a:pPr lvl="1"/>
            <a:r>
              <a:rPr lang="en-CA" dirty="0"/>
              <a:t>PRTG</a:t>
            </a:r>
          </a:p>
          <a:p>
            <a:pPr lvl="1"/>
            <a:r>
              <a:rPr lang="en-CA" dirty="0" err="1"/>
              <a:t>Zabbex</a:t>
            </a:r>
            <a:endParaRPr lang="en-CA" dirty="0"/>
          </a:p>
          <a:p>
            <a:pPr lvl="1"/>
            <a:r>
              <a:rPr lang="en-CA" dirty="0"/>
              <a:t>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0E5F7-D785-472C-8EE5-254D37022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887" y="1601795"/>
            <a:ext cx="7153661" cy="41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0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EBB-D0AF-478E-8697-5DD2CD6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How do we make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22D5-D44B-4996-97D2-07383D07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96" y="1284538"/>
            <a:ext cx="3988287" cy="4525963"/>
          </a:xfrm>
        </p:spPr>
        <p:txBody>
          <a:bodyPr/>
          <a:lstStyle/>
          <a:p>
            <a:r>
              <a:rPr lang="en-CA" dirty="0"/>
              <a:t>Can import MIB</a:t>
            </a:r>
          </a:p>
          <a:p>
            <a:r>
              <a:rPr lang="en-CA" dirty="0"/>
              <a:t>Select what to watch</a:t>
            </a:r>
          </a:p>
          <a:p>
            <a:r>
              <a:rPr lang="en-CA" dirty="0"/>
              <a:t>Or manually enter</a:t>
            </a:r>
          </a:p>
          <a:p>
            <a:r>
              <a:rPr lang="en-CA" dirty="0"/>
              <a:t>Use MIB for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05E2-E766-4270-8397-2AC28F48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879" y="914399"/>
            <a:ext cx="7702946" cy="48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496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EBB-D0AF-478E-8697-5DD2CD6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How do we make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22D5-D44B-4996-97D2-07383D07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96" y="1284539"/>
            <a:ext cx="9977298" cy="1585984"/>
          </a:xfrm>
        </p:spPr>
        <p:txBody>
          <a:bodyPr/>
          <a:lstStyle/>
          <a:p>
            <a:r>
              <a:rPr lang="en-CA" dirty="0"/>
              <a:t>Reporting can be as simple (or complex) as you make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B4D62-54C5-46A4-ABAC-A05B60F5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44" y="2200255"/>
            <a:ext cx="10897160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30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EBB-D0AF-478E-8697-5DD2CD6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The </a:t>
            </a:r>
            <a:r>
              <a:rPr lang="en-CA" dirty="0" err="1"/>
              <a:t>Gotchas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22D5-D44B-4996-97D2-07383D075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always </a:t>
            </a:r>
            <a:r>
              <a:rPr lang="en-CA" dirty="0" err="1"/>
              <a:t>gotchas</a:t>
            </a:r>
            <a:r>
              <a:rPr lang="en-CA" dirty="0"/>
              <a:t>. </a:t>
            </a:r>
            <a:r>
              <a:rPr lang="en-CA" dirty="0">
                <a:sym typeface="Wingdings" panose="05000000000000000000" pitchFamily="2" charset="2"/>
              </a:rPr>
              <a:t></a:t>
            </a:r>
            <a:endParaRPr lang="en-CA" dirty="0"/>
          </a:p>
          <a:p>
            <a:pPr lvl="1"/>
            <a:r>
              <a:rPr lang="en-CA" dirty="0"/>
              <a:t>SNMP requires ports 161 and 162 be open (161 for messages from the manager to the agent, 162 for messages going the other way).</a:t>
            </a:r>
          </a:p>
          <a:p>
            <a:pPr lvl="1"/>
            <a:r>
              <a:rPr lang="en-CA" dirty="0"/>
              <a:t>Different managers will require different amounts of configuration</a:t>
            </a:r>
          </a:p>
          <a:p>
            <a:pPr lvl="2"/>
            <a:r>
              <a:rPr lang="en-CA" dirty="0"/>
              <a:t>A simple MIB browser needs very little config – but offers little organization</a:t>
            </a:r>
          </a:p>
          <a:p>
            <a:pPr lvl="2"/>
            <a:r>
              <a:rPr lang="en-CA" dirty="0"/>
              <a:t>A more complex manager can be configured all the way to putting analog meters up.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2038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6F00-B98C-4C12-862B-9523F9EA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768456"/>
            <a:ext cx="10972800" cy="1143000"/>
          </a:xfrm>
        </p:spPr>
        <p:txBody>
          <a:bodyPr/>
          <a:lstStyle/>
          <a:p>
            <a:r>
              <a:rPr lang="en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261521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0933" y="298084"/>
            <a:ext cx="8229600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4000" b="1" dirty="0">
                <a:latin typeface="+mj-lt"/>
              </a:rPr>
              <a:t>Online Information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0C8A7D8-0C32-46B0-AAD5-4D923FC872DA}"/>
              </a:ext>
            </a:extLst>
          </p:cNvPr>
          <p:cNvSpPr/>
          <p:nvPr/>
        </p:nvSpPr>
        <p:spPr>
          <a:xfrm>
            <a:off x="2596573" y="2898305"/>
            <a:ext cx="7771464" cy="803067"/>
          </a:xfrm>
          <a:custGeom>
            <a:avLst/>
            <a:gdLst>
              <a:gd name="connsiteX0" fmla="*/ 0 w 2164603"/>
              <a:gd name="connsiteY0" fmla="*/ 0 h 803067"/>
              <a:gd name="connsiteX1" fmla="*/ 2164603 w 2164603"/>
              <a:gd name="connsiteY1" fmla="*/ 0 h 803067"/>
              <a:gd name="connsiteX2" fmla="*/ 2164603 w 2164603"/>
              <a:gd name="connsiteY2" fmla="*/ 803067 h 803067"/>
              <a:gd name="connsiteX3" fmla="*/ 0 w 2164603"/>
              <a:gd name="connsiteY3" fmla="*/ 803067 h 803067"/>
              <a:gd name="connsiteX4" fmla="*/ 0 w 2164603"/>
              <a:gd name="connsiteY4" fmla="*/ 0 h 80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03" h="803067">
                <a:moveTo>
                  <a:pt x="0" y="0"/>
                </a:moveTo>
                <a:lnTo>
                  <a:pt x="2164603" y="0"/>
                </a:lnTo>
                <a:lnTo>
                  <a:pt x="2164603" y="803067"/>
                </a:lnTo>
                <a:lnTo>
                  <a:pt x="0" y="80306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56896" bIns="0" numCol="1" spcCol="1270" anchor="t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en-US" altLang="en-US" kern="1200" dirty="0">
                <a:solidFill>
                  <a:srgbClr val="032A5B"/>
                </a:solidFill>
              </a:rPr>
            </a:br>
            <a:endParaRPr lang="en-C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8879" name="Freeform: Shape 78878">
            <a:extLst>
              <a:ext uri="{FF2B5EF4-FFF2-40B4-BE49-F238E27FC236}">
                <a16:creationId xmlns:a16="http://schemas.microsoft.com/office/drawing/2014/main" id="{157FCC3E-8DDF-487C-A267-B7FC1C25FC2C}"/>
              </a:ext>
            </a:extLst>
          </p:cNvPr>
          <p:cNvSpPr/>
          <p:nvPr/>
        </p:nvSpPr>
        <p:spPr>
          <a:xfrm>
            <a:off x="1151967" y="3775818"/>
            <a:ext cx="635562" cy="327711"/>
          </a:xfrm>
          <a:custGeom>
            <a:avLst/>
            <a:gdLst>
              <a:gd name="connsiteX0" fmla="*/ 0 w 635562"/>
              <a:gd name="connsiteY0" fmla="*/ 0 h 327711"/>
              <a:gd name="connsiteX1" fmla="*/ 635562 w 635562"/>
              <a:gd name="connsiteY1" fmla="*/ 0 h 327711"/>
              <a:gd name="connsiteX2" fmla="*/ 635562 w 635562"/>
              <a:gd name="connsiteY2" fmla="*/ 327711 h 327711"/>
              <a:gd name="connsiteX3" fmla="*/ 0 w 635562"/>
              <a:gd name="connsiteY3" fmla="*/ 327711 h 327711"/>
              <a:gd name="connsiteX4" fmla="*/ 0 w 635562"/>
              <a:gd name="connsiteY4" fmla="*/ 0 h 3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562" h="327711">
                <a:moveTo>
                  <a:pt x="0" y="0"/>
                </a:moveTo>
                <a:lnTo>
                  <a:pt x="635562" y="0"/>
                </a:lnTo>
                <a:lnTo>
                  <a:pt x="635562" y="327711"/>
                </a:lnTo>
                <a:lnTo>
                  <a:pt x="0" y="32771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000" kern="12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C664BF-AB34-4EB0-8B9A-BC60629F5E9F}"/>
              </a:ext>
            </a:extLst>
          </p:cNvPr>
          <p:cNvGrpSpPr/>
          <p:nvPr/>
        </p:nvGrpSpPr>
        <p:grpSpPr>
          <a:xfrm>
            <a:off x="2411397" y="1441084"/>
            <a:ext cx="7024240" cy="4494417"/>
            <a:chOff x="973215" y="1366797"/>
            <a:chExt cx="7024240" cy="4494417"/>
          </a:xfrm>
        </p:grpSpPr>
        <p:sp>
          <p:nvSpPr>
            <p:cNvPr id="78861" name="Oval 78860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1E80C3C3-2588-4B43-A471-D9225FF5F669}"/>
                </a:ext>
              </a:extLst>
            </p:cNvPr>
            <p:cNvSpPr/>
            <p:nvPr/>
          </p:nvSpPr>
          <p:spPr>
            <a:xfrm>
              <a:off x="973215" y="1366797"/>
              <a:ext cx="1078696" cy="1078696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864" name="Freeform: Shape 78863">
              <a:extLst>
                <a:ext uri="{FF2B5EF4-FFF2-40B4-BE49-F238E27FC236}">
                  <a16:creationId xmlns:a16="http://schemas.microsoft.com/office/drawing/2014/main" id="{6416EA9F-0D08-4307-A4B6-A20A48A400A6}"/>
                </a:ext>
              </a:extLst>
            </p:cNvPr>
            <p:cNvSpPr/>
            <p:nvPr/>
          </p:nvSpPr>
          <p:spPr>
            <a:xfrm>
              <a:off x="2671358" y="1797356"/>
              <a:ext cx="5326097" cy="539348"/>
            </a:xfrm>
            <a:custGeom>
              <a:avLst/>
              <a:gdLst>
                <a:gd name="connsiteX0" fmla="*/ 0 w 3465416"/>
                <a:gd name="connsiteY0" fmla="*/ 0 h 539348"/>
                <a:gd name="connsiteX1" fmla="*/ 3465416 w 3465416"/>
                <a:gd name="connsiteY1" fmla="*/ 0 h 539348"/>
                <a:gd name="connsiteX2" fmla="*/ 3465416 w 3465416"/>
                <a:gd name="connsiteY2" fmla="*/ 539348 h 539348"/>
                <a:gd name="connsiteX3" fmla="*/ 0 w 3465416"/>
                <a:gd name="connsiteY3" fmla="*/ 539348 h 539348"/>
                <a:gd name="connsiteX4" fmla="*/ 0 w 3465416"/>
                <a:gd name="connsiteY4" fmla="*/ 0 h 53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416" h="539348">
                  <a:moveTo>
                    <a:pt x="0" y="0"/>
                  </a:moveTo>
                  <a:lnTo>
                    <a:pt x="3465416" y="0"/>
                  </a:lnTo>
                  <a:lnTo>
                    <a:pt x="3465416" y="539348"/>
                  </a:lnTo>
                  <a:lnTo>
                    <a:pt x="0" y="5393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0" rIns="49530" bIns="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dirty="0"/>
                <a:t>Webinars</a:t>
              </a:r>
              <a:br>
                <a:rPr lang="en-US" altLang="en-US" sz="2400" kern="1200" dirty="0"/>
              </a:br>
              <a:r>
                <a:rPr lang="en-CA" sz="2400" kern="1200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https://www.nautel.com/resources/webinars/</a:t>
              </a:r>
              <a:br>
                <a:rPr lang="en-US" altLang="en-US" sz="2400" kern="1200" dirty="0"/>
              </a:br>
              <a:endParaRPr lang="en-CA" sz="2400" kern="12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4EEAB5-00C5-477B-AA92-E60A2D4E190B}"/>
                </a:ext>
              </a:extLst>
            </p:cNvPr>
            <p:cNvSpPr/>
            <p:nvPr/>
          </p:nvSpPr>
          <p:spPr>
            <a:xfrm>
              <a:off x="2671358" y="5049936"/>
              <a:ext cx="4473841" cy="803067"/>
            </a:xfrm>
            <a:custGeom>
              <a:avLst/>
              <a:gdLst>
                <a:gd name="connsiteX0" fmla="*/ 0 w 2164603"/>
                <a:gd name="connsiteY0" fmla="*/ 0 h 803067"/>
                <a:gd name="connsiteX1" fmla="*/ 2164603 w 2164603"/>
                <a:gd name="connsiteY1" fmla="*/ 0 h 803067"/>
                <a:gd name="connsiteX2" fmla="*/ 2164603 w 2164603"/>
                <a:gd name="connsiteY2" fmla="*/ 803067 h 803067"/>
                <a:gd name="connsiteX3" fmla="*/ 0 w 2164603"/>
                <a:gd name="connsiteY3" fmla="*/ 803067 h 803067"/>
                <a:gd name="connsiteX4" fmla="*/ 0 w 2164603"/>
                <a:gd name="connsiteY4" fmla="*/ 0 h 80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603" h="803067">
                  <a:moveTo>
                    <a:pt x="0" y="0"/>
                  </a:moveTo>
                  <a:lnTo>
                    <a:pt x="2164603" y="0"/>
                  </a:lnTo>
                  <a:lnTo>
                    <a:pt x="2164603" y="803067"/>
                  </a:lnTo>
                  <a:lnTo>
                    <a:pt x="0" y="803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0" numCol="1" spcCol="1270" anchor="t" anchorCtr="0">
              <a:noAutofit/>
            </a:bodyPr>
            <a:lstStyle/>
            <a:p>
              <a:pPr marL="0" lvl="0" indent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dirty="0">
                  <a:solidFill>
                    <a:schemeClr val="tx1"/>
                  </a:solidFill>
                </a:rPr>
                <a:t>YouTube</a:t>
              </a:r>
              <a:br>
                <a:rPr lang="en-US" altLang="en-US" sz="2400" kern="1200" dirty="0">
                  <a:solidFill>
                    <a:schemeClr val="tx1"/>
                  </a:solidFill>
                </a:rPr>
              </a:br>
              <a:r>
                <a:rPr lang="en-US" altLang="en-US" sz="2400" kern="1200" dirty="0">
                  <a:solidFill>
                    <a:schemeClr val="tx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http://www.youtube.com/user/NautelLtd</a:t>
              </a:r>
              <a:r>
                <a:rPr lang="en-US" altLang="en-US" sz="2400" kern="1200" dirty="0">
                  <a:solidFill>
                    <a:schemeClr val="tx1"/>
                  </a:solidFill>
                </a:rPr>
                <a:t> </a:t>
              </a:r>
              <a:endParaRPr lang="en-CA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8878" name="Oval 78877" descr="A close up of a sign&#10;&#10;Description automatically generated">
              <a:extLst>
                <a:ext uri="{FF2B5EF4-FFF2-40B4-BE49-F238E27FC236}">
                  <a16:creationId xmlns:a16="http://schemas.microsoft.com/office/drawing/2014/main" id="{5D733381-3A53-44A6-81A7-D235E0803EE3}"/>
                </a:ext>
              </a:extLst>
            </p:cNvPr>
            <p:cNvSpPr/>
            <p:nvPr/>
          </p:nvSpPr>
          <p:spPr>
            <a:xfrm>
              <a:off x="1016030" y="3160288"/>
              <a:ext cx="993066" cy="993066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rcRect/>
              <a:stretch>
                <a:fillRect t="-2000" b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BFF8D5-DEF2-4B02-9708-CC6E18422E96}"/>
                </a:ext>
              </a:extLst>
            </p:cNvPr>
            <p:cNvSpPr/>
            <p:nvPr/>
          </p:nvSpPr>
          <p:spPr>
            <a:xfrm>
              <a:off x="2671358" y="3442418"/>
              <a:ext cx="4051473" cy="496533"/>
            </a:xfrm>
            <a:custGeom>
              <a:avLst/>
              <a:gdLst>
                <a:gd name="connsiteX0" fmla="*/ 0 w 4051473"/>
                <a:gd name="connsiteY0" fmla="*/ 0 h 496533"/>
                <a:gd name="connsiteX1" fmla="*/ 4051473 w 4051473"/>
                <a:gd name="connsiteY1" fmla="*/ 0 h 496533"/>
                <a:gd name="connsiteX2" fmla="*/ 4051473 w 4051473"/>
                <a:gd name="connsiteY2" fmla="*/ 496533 h 496533"/>
                <a:gd name="connsiteX3" fmla="*/ 0 w 4051473"/>
                <a:gd name="connsiteY3" fmla="*/ 496533 h 496533"/>
                <a:gd name="connsiteX4" fmla="*/ 0 w 4051473"/>
                <a:gd name="connsiteY4" fmla="*/ 0 h 49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1473" h="496533">
                  <a:moveTo>
                    <a:pt x="0" y="0"/>
                  </a:moveTo>
                  <a:lnTo>
                    <a:pt x="4051473" y="0"/>
                  </a:lnTo>
                  <a:lnTo>
                    <a:pt x="4051473" y="496533"/>
                  </a:lnTo>
                  <a:lnTo>
                    <a:pt x="0" y="4965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0" rIns="72390" bIns="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en-US" sz="2400" b="1" kern="1200" dirty="0"/>
                <a:t>Nautel Waves Newsletter</a:t>
              </a:r>
              <a:br>
                <a:rPr lang="en-US" altLang="en-US" sz="2400" kern="1200" dirty="0"/>
              </a:br>
              <a:r>
                <a:rPr lang="en-CA" sz="2400" dirty="0"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https://www.nautel.com/newsletters/</a:t>
              </a:r>
              <a:endParaRPr lang="en-CA" sz="2400" dirty="0"/>
            </a:p>
          </p:txBody>
        </p:sp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DC6A203-E575-42F9-8320-E6DBACF4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016030" y="4868148"/>
              <a:ext cx="993066" cy="9930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6E64-6318-47A4-8D3E-24F44745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53C32-7D2D-49B2-AFEC-13E3F8012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4441"/>
            <a:ext cx="10972800" cy="4525963"/>
          </a:xfrm>
        </p:spPr>
        <p:txBody>
          <a:bodyPr/>
          <a:lstStyle/>
          <a:p>
            <a:r>
              <a:rPr lang="en-CA" dirty="0"/>
              <a:t>SNMP was developed in 1988</a:t>
            </a:r>
          </a:p>
          <a:p>
            <a:endParaRPr lang="en-CA" dirty="0"/>
          </a:p>
          <a:p>
            <a:pPr lvl="1"/>
            <a:r>
              <a:rPr lang="en-CA" dirty="0"/>
              <a:t>Purpose is to collect and organize data from devices on a network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Can also send information to manage devices and change behaviour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Provides an easy way to monitor and control anything that is connected</a:t>
            </a:r>
          </a:p>
        </p:txBody>
      </p:sp>
    </p:spTree>
    <p:extLst>
      <p:ext uri="{BB962C8B-B14F-4D97-AF65-F5344CB8AC3E}">
        <p14:creationId xmlns:p14="http://schemas.microsoft.com/office/powerpoint/2010/main" val="4661180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931" y="1428750"/>
            <a:ext cx="4476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145301" y="1506537"/>
            <a:ext cx="2257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CA" b="1" dirty="0">
                <a:solidFill>
                  <a:srgbClr val="A8A9AD"/>
                </a:solidFill>
              </a:rPr>
              <a:t>XR </a:t>
            </a:r>
            <a:r>
              <a:rPr lang="en-CA" dirty="0">
                <a:solidFill>
                  <a:srgbClr val="000066"/>
                </a:solidFill>
              </a:rPr>
              <a:t>and </a:t>
            </a:r>
            <a:r>
              <a:rPr lang="en-CA" b="1" dirty="0">
                <a:solidFill>
                  <a:srgbClr val="A8A9AD"/>
                </a:solidFill>
              </a:rPr>
              <a:t>NX </a:t>
            </a:r>
            <a:r>
              <a:rPr lang="en-CA" dirty="0">
                <a:solidFill>
                  <a:srgbClr val="032A5B"/>
                </a:solidFill>
              </a:rPr>
              <a:t>Series</a:t>
            </a:r>
            <a:r>
              <a:rPr lang="en-CA" b="1" dirty="0">
                <a:solidFill>
                  <a:srgbClr val="FF9900"/>
                </a:solidFill>
              </a:rPr>
              <a:t> AM transmitters</a:t>
            </a:r>
            <a:endParaRPr lang="en-US" b="1" dirty="0">
              <a:solidFill>
                <a:srgbClr val="FF9900"/>
              </a:solidFill>
            </a:endParaRPr>
          </a:p>
        </p:txBody>
      </p:sp>
      <p:pic>
        <p:nvPicPr>
          <p:cNvPr id="868356" name="Picture 4" descr="Nautel_NV_se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2692401"/>
            <a:ext cx="3352800" cy="925513"/>
          </a:xfrm>
          <a:prstGeom prst="rect">
            <a:avLst/>
          </a:prstGeom>
          <a:noFill/>
        </p:spPr>
      </p:pic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5981801" y="2309703"/>
            <a:ext cx="4427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>
                <a:latin typeface="Arial Unicode MS" pitchFamily="34" charset="-128"/>
              </a:rPr>
              <a:t>NX25</a:t>
            </a:r>
            <a:endParaRPr lang="en-US" sz="1200">
              <a:latin typeface="Arial Unicode MS" pitchFamily="34" charset="-128"/>
            </a:endParaRPr>
          </a:p>
        </p:txBody>
      </p:sp>
      <p:pic>
        <p:nvPicPr>
          <p:cNvPr id="868358" name="Picture 6" descr="NV40 mask shot 2009-02-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3114675"/>
            <a:ext cx="1727200" cy="1441450"/>
          </a:xfrm>
          <a:noFill/>
        </p:spPr>
      </p:pic>
      <p:pic>
        <p:nvPicPr>
          <p:cNvPr id="868359" name="Picture 7" descr="VS 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5039" y="2903538"/>
            <a:ext cx="998537" cy="201612"/>
          </a:xfrm>
          <a:prstGeom prst="rect">
            <a:avLst/>
          </a:prstGeom>
          <a:noFill/>
        </p:spPr>
      </p:pic>
      <p:pic>
        <p:nvPicPr>
          <p:cNvPr id="868360" name="Picture 8" descr="VS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2175" y="3246438"/>
            <a:ext cx="1074738" cy="317500"/>
          </a:xfrm>
          <a:prstGeom prst="rect">
            <a:avLst/>
          </a:prstGeom>
          <a:noFill/>
        </p:spPr>
      </p:pic>
      <p:pic>
        <p:nvPicPr>
          <p:cNvPr id="868361" name="Picture 9" descr="VS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1700" y="3676651"/>
            <a:ext cx="1074738" cy="411163"/>
          </a:xfrm>
          <a:prstGeom prst="rect">
            <a:avLst/>
          </a:prstGeom>
          <a:noFill/>
        </p:spPr>
      </p:pic>
      <p:sp>
        <p:nvSpPr>
          <p:cNvPr id="8683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35138" y="274638"/>
            <a:ext cx="8932862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>
                <a:solidFill>
                  <a:srgbClr val="032A5B"/>
                </a:solidFill>
              </a:rPr>
              <a:t>Nautel </a:t>
            </a:r>
            <a:r>
              <a:rPr lang="en-US" b="1">
                <a:solidFill>
                  <a:srgbClr val="A8A9AD"/>
                </a:solidFill>
              </a:rPr>
              <a:t>Major</a:t>
            </a:r>
            <a:r>
              <a:rPr lang="en-US" b="1">
                <a:solidFill>
                  <a:srgbClr val="032A5B"/>
                </a:solidFill>
              </a:rPr>
              <a:t> Product Families</a:t>
            </a:r>
          </a:p>
        </p:txBody>
      </p:sp>
      <p:sp>
        <p:nvSpPr>
          <p:cNvPr id="868363" name="Text Box 11"/>
          <p:cNvSpPr txBox="1">
            <a:spLocks noChangeArrowheads="1"/>
          </p:cNvSpPr>
          <p:nvPr/>
        </p:nvSpPr>
        <p:spPr bwMode="auto">
          <a:xfrm>
            <a:off x="7373774" y="3561597"/>
            <a:ext cx="2448106" cy="913070"/>
          </a:xfrm>
          <a:prstGeom prst="rect">
            <a:avLst/>
          </a:prstGeom>
          <a:solidFill>
            <a:srgbClr val="032A5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3.5kW – 88kW</a:t>
            </a:r>
          </a:p>
        </p:txBody>
      </p:sp>
      <p:pic>
        <p:nvPicPr>
          <p:cNvPr id="868364" name="Picture 12" descr="2009 Pick Hit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90842" y="3663951"/>
            <a:ext cx="75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8365" name="Text Box 13"/>
          <p:cNvSpPr txBox="1">
            <a:spLocks noChangeArrowheads="1"/>
          </p:cNvSpPr>
          <p:nvPr/>
        </p:nvSpPr>
        <p:spPr bwMode="auto">
          <a:xfrm>
            <a:off x="1544152" y="4153464"/>
            <a:ext cx="2448106" cy="913070"/>
          </a:xfrm>
          <a:prstGeom prst="rect">
            <a:avLst/>
          </a:prstGeom>
          <a:solidFill>
            <a:srgbClr val="032A5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300W – 2.5kW</a:t>
            </a:r>
          </a:p>
        </p:txBody>
      </p:sp>
      <p:sp>
        <p:nvSpPr>
          <p:cNvPr id="868366" name="Text Box 14"/>
          <p:cNvSpPr txBox="1">
            <a:spLocks noChangeArrowheads="1"/>
          </p:cNvSpPr>
          <p:nvPr/>
        </p:nvSpPr>
        <p:spPr bwMode="auto">
          <a:xfrm>
            <a:off x="10264775" y="2829976"/>
            <a:ext cx="1952625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CA" b="1" dirty="0" err="1">
                <a:solidFill>
                  <a:srgbClr val="A8A9AD"/>
                </a:solidFill>
              </a:rPr>
              <a:t>GV</a:t>
            </a:r>
            <a:r>
              <a:rPr lang="en-CA" dirty="0" err="1">
                <a:solidFill>
                  <a:srgbClr val="032A5B"/>
                </a:solidFill>
              </a:rPr>
              <a:t>Series</a:t>
            </a:r>
            <a:r>
              <a:rPr lang="en-CA" b="1" dirty="0">
                <a:solidFill>
                  <a:srgbClr val="FF9900"/>
                </a:solidFill>
              </a:rPr>
              <a:t> FM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868367" name="Text Box 15"/>
          <p:cNvSpPr txBox="1">
            <a:spLocks noChangeArrowheads="1"/>
          </p:cNvSpPr>
          <p:nvPr/>
        </p:nvSpPr>
        <p:spPr bwMode="auto">
          <a:xfrm>
            <a:off x="273050" y="3464591"/>
            <a:ext cx="1889125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CA" b="1" dirty="0" err="1">
                <a:solidFill>
                  <a:srgbClr val="A8A9AD"/>
                </a:solidFill>
              </a:rPr>
              <a:t>VS</a:t>
            </a:r>
            <a:r>
              <a:rPr lang="en-CA" dirty="0" err="1">
                <a:solidFill>
                  <a:srgbClr val="032A5B"/>
                </a:solidFill>
              </a:rPr>
              <a:t>Series</a:t>
            </a:r>
            <a:r>
              <a:rPr lang="en-CA" b="1" dirty="0">
                <a:solidFill>
                  <a:srgbClr val="FF9900"/>
                </a:solidFill>
              </a:rPr>
              <a:t> FM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868368" name="Text Box 16"/>
          <p:cNvSpPr txBox="1">
            <a:spLocks noChangeArrowheads="1"/>
          </p:cNvSpPr>
          <p:nvPr/>
        </p:nvSpPr>
        <p:spPr bwMode="auto">
          <a:xfrm>
            <a:off x="2222675" y="1420144"/>
            <a:ext cx="2351926" cy="913070"/>
          </a:xfrm>
          <a:prstGeom prst="rect">
            <a:avLst/>
          </a:prstGeom>
          <a:solidFill>
            <a:srgbClr val="032A5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3kW – 2.0MW</a:t>
            </a:r>
          </a:p>
        </p:txBody>
      </p:sp>
      <p:sp>
        <p:nvSpPr>
          <p:cNvPr id="868369" name="Rectangle 17"/>
          <p:cNvSpPr>
            <a:spLocks noChangeArrowheads="1"/>
          </p:cNvSpPr>
          <p:nvPr/>
        </p:nvSpPr>
        <p:spPr bwMode="auto">
          <a:xfrm>
            <a:off x="4376739" y="4632325"/>
            <a:ext cx="15888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>
                <a:latin typeface="Arial Unicode MS" pitchFamily="34" charset="-128"/>
              </a:rPr>
              <a:t>Advanced User Interface (AUI)</a:t>
            </a:r>
            <a:endParaRPr lang="en-US" sz="1200">
              <a:latin typeface="Arial Unicode MS" pitchFamily="34" charset="-128"/>
            </a:endParaRPr>
          </a:p>
        </p:txBody>
      </p:sp>
      <p:sp>
        <p:nvSpPr>
          <p:cNvPr id="868370" name="Line 18"/>
          <p:cNvSpPr>
            <a:spLocks noChangeShapeType="1"/>
          </p:cNvSpPr>
          <p:nvPr/>
        </p:nvSpPr>
        <p:spPr bwMode="auto">
          <a:xfrm flipH="1" flipV="1">
            <a:off x="3867150" y="3683001"/>
            <a:ext cx="698500" cy="2381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8371" name="Line 19"/>
          <p:cNvSpPr>
            <a:spLocks noChangeShapeType="1"/>
          </p:cNvSpPr>
          <p:nvPr/>
        </p:nvSpPr>
        <p:spPr bwMode="auto">
          <a:xfrm flipV="1">
            <a:off x="6540500" y="3311525"/>
            <a:ext cx="342900" cy="22225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8372" name="Line 20"/>
          <p:cNvSpPr>
            <a:spLocks noChangeShapeType="1"/>
          </p:cNvSpPr>
          <p:nvPr/>
        </p:nvSpPr>
        <p:spPr bwMode="auto">
          <a:xfrm flipV="1">
            <a:off x="5680075" y="2568576"/>
            <a:ext cx="0" cy="4540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68373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38030" y="1419225"/>
            <a:ext cx="471488" cy="827088"/>
          </a:xfrm>
          <a:noFill/>
          <a:ln>
            <a:miter lim="800000"/>
            <a:headEnd/>
            <a:tailEnd/>
          </a:ln>
        </p:spPr>
      </p:pic>
      <p:pic>
        <p:nvPicPr>
          <p:cNvPr id="868374" name="Picture 22" descr="NX_200_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73018" y="1377950"/>
            <a:ext cx="844550" cy="884238"/>
          </a:xfrm>
          <a:prstGeom prst="rect">
            <a:avLst/>
          </a:prstGeom>
          <a:noFill/>
        </p:spPr>
      </p:pic>
      <p:pic>
        <p:nvPicPr>
          <p:cNvPr id="868375" name="Picture 23" descr="NX_3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84230" y="1395413"/>
            <a:ext cx="10937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8376" name="Text Box 24"/>
          <p:cNvSpPr txBox="1">
            <a:spLocks noChangeArrowheads="1"/>
          </p:cNvSpPr>
          <p:nvPr/>
        </p:nvSpPr>
        <p:spPr bwMode="auto">
          <a:xfrm>
            <a:off x="7832826" y="2346216"/>
            <a:ext cx="500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NX200</a:t>
            </a:r>
            <a:endParaRPr lang="en-US" sz="1200">
              <a:latin typeface="Arial Unicode MS" pitchFamily="34" charset="-128"/>
            </a:endParaRP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8734526" y="2346216"/>
            <a:ext cx="500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NX300</a:t>
            </a:r>
            <a:endParaRPr lang="en-US" sz="1200">
              <a:latin typeface="Arial Unicode MS" pitchFamily="34" charset="-128"/>
            </a:endParaRPr>
          </a:p>
        </p:txBody>
      </p:sp>
      <p:sp>
        <p:nvSpPr>
          <p:cNvPr id="868378" name="Text Box 26"/>
          <p:cNvSpPr txBox="1">
            <a:spLocks noChangeArrowheads="1"/>
          </p:cNvSpPr>
          <p:nvPr/>
        </p:nvSpPr>
        <p:spPr bwMode="auto">
          <a:xfrm>
            <a:off x="9902926" y="2308116"/>
            <a:ext cx="500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NX400</a:t>
            </a:r>
            <a:endParaRPr lang="en-US" sz="1200">
              <a:latin typeface="Arial Unicode MS" pitchFamily="34" charset="-128"/>
            </a:endParaRPr>
          </a:p>
        </p:txBody>
      </p:sp>
      <p:sp>
        <p:nvSpPr>
          <p:cNvPr id="868380" name="Text Box 28"/>
          <p:cNvSpPr txBox="1">
            <a:spLocks noChangeArrowheads="1"/>
          </p:cNvSpPr>
          <p:nvPr/>
        </p:nvSpPr>
        <p:spPr bwMode="auto">
          <a:xfrm>
            <a:off x="7096226" y="2308116"/>
            <a:ext cx="5004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NX100</a:t>
            </a:r>
            <a:endParaRPr lang="en-US" sz="1200">
              <a:latin typeface="Arial Unicode MS" pitchFamily="34" charset="-128"/>
            </a:endParaRPr>
          </a:p>
        </p:txBody>
      </p:sp>
      <p:pic>
        <p:nvPicPr>
          <p:cNvPr id="868381" name="Picture 29" descr="nx25%20we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61706" y="1447801"/>
            <a:ext cx="428625" cy="771525"/>
          </a:xfrm>
          <a:prstGeom prst="rect">
            <a:avLst/>
          </a:prstGeom>
          <a:noFill/>
        </p:spPr>
      </p:pic>
      <p:sp>
        <p:nvSpPr>
          <p:cNvPr id="868382" name="Text Box 30"/>
          <p:cNvSpPr txBox="1">
            <a:spLocks noChangeArrowheads="1"/>
          </p:cNvSpPr>
          <p:nvPr/>
        </p:nvSpPr>
        <p:spPr bwMode="auto">
          <a:xfrm>
            <a:off x="6550126" y="2308116"/>
            <a:ext cx="4427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CA" sz="1200">
                <a:latin typeface="Arial Unicode MS" pitchFamily="34" charset="-128"/>
              </a:rPr>
              <a:t>NX50</a:t>
            </a:r>
            <a:endParaRPr lang="en-US" sz="1200">
              <a:latin typeface="Arial Unicode MS" pitchFamily="34" charset="-128"/>
            </a:endParaRPr>
          </a:p>
        </p:txBody>
      </p:sp>
      <p:pic>
        <p:nvPicPr>
          <p:cNvPr id="868385" name="Picture 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54193" y="1352550"/>
            <a:ext cx="1516062" cy="971550"/>
          </a:xfrm>
          <a:prstGeom prst="rect">
            <a:avLst/>
          </a:prstGeom>
          <a:noFill/>
        </p:spPr>
      </p:pic>
      <p:pic>
        <p:nvPicPr>
          <p:cNvPr id="868392" name="Picture 40" descr="Nautel-NV-LT-Transmitter-Family"/>
          <p:cNvPicPr>
            <a:picLocks noChangeAspect="1" noChangeArrowheads="1"/>
          </p:cNvPicPr>
          <p:nvPr/>
        </p:nvPicPr>
        <p:blipFill>
          <a:blip r:embed="rId15"/>
          <a:srcRect b="40466"/>
          <a:stretch>
            <a:fillRect/>
          </a:stretch>
        </p:blipFill>
        <p:spPr bwMode="auto">
          <a:xfrm>
            <a:off x="9536483" y="4689475"/>
            <a:ext cx="1665288" cy="1457325"/>
          </a:xfrm>
          <a:prstGeom prst="rect">
            <a:avLst/>
          </a:prstGeom>
          <a:noFill/>
        </p:spPr>
      </p:pic>
      <p:sp>
        <p:nvSpPr>
          <p:cNvPr id="868393" name="Text Box 41"/>
          <p:cNvSpPr txBox="1">
            <a:spLocks noChangeArrowheads="1"/>
          </p:cNvSpPr>
          <p:nvPr/>
        </p:nvSpPr>
        <p:spPr bwMode="auto">
          <a:xfrm>
            <a:off x="7521575" y="4579608"/>
            <a:ext cx="213360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CA" b="1">
                <a:solidFill>
                  <a:srgbClr val="A8A9AD"/>
                </a:solidFill>
              </a:rPr>
              <a:t>NV</a:t>
            </a:r>
            <a:r>
              <a:rPr lang="en-CA" b="1"/>
              <a:t>LT</a:t>
            </a:r>
            <a:r>
              <a:rPr lang="en-CA">
                <a:solidFill>
                  <a:srgbClr val="000066"/>
                </a:solidFill>
              </a:rPr>
              <a:t>Series</a:t>
            </a:r>
            <a:r>
              <a:rPr lang="en-CA" b="1">
                <a:solidFill>
                  <a:srgbClr val="FF9900"/>
                </a:solidFill>
              </a:rPr>
              <a:t> FM</a:t>
            </a:r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868394" name="Text Box 42"/>
          <p:cNvSpPr txBox="1">
            <a:spLocks noChangeArrowheads="1"/>
          </p:cNvSpPr>
          <p:nvPr/>
        </p:nvSpPr>
        <p:spPr bwMode="auto">
          <a:xfrm>
            <a:off x="7006087" y="5197217"/>
            <a:ext cx="2448106" cy="913070"/>
          </a:xfrm>
          <a:prstGeom prst="rect">
            <a:avLst/>
          </a:prstGeom>
          <a:solidFill>
            <a:srgbClr val="032A5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b="1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3.5kW – 10kW</a:t>
            </a:r>
          </a:p>
        </p:txBody>
      </p:sp>
      <p:sp>
        <p:nvSpPr>
          <p:cNvPr id="868395" name="Line 43"/>
          <p:cNvSpPr>
            <a:spLocks noChangeShapeType="1"/>
          </p:cNvSpPr>
          <p:nvPr/>
        </p:nvSpPr>
        <p:spPr bwMode="auto">
          <a:xfrm>
            <a:off x="6540500" y="4533900"/>
            <a:ext cx="266700" cy="31115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8396" name="Text Box 44"/>
          <p:cNvSpPr txBox="1">
            <a:spLocks noChangeArrowheads="1"/>
          </p:cNvSpPr>
          <p:nvPr/>
        </p:nvSpPr>
        <p:spPr bwMode="auto">
          <a:xfrm>
            <a:off x="2103438" y="5481637"/>
            <a:ext cx="4410075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66"/>
                </a:solidFill>
              </a:rPr>
              <a:t>Now all Nautel transmitters are shipped with a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FOUR YEAR WARRANTY!</a:t>
            </a:r>
          </a:p>
        </p:txBody>
      </p:sp>
      <p:pic>
        <p:nvPicPr>
          <p:cNvPr id="868398" name="Picture 46" descr="Nautel-XR-AM-Transmitter-XR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98094" y="1409700"/>
            <a:ext cx="401637" cy="857250"/>
          </a:xfrm>
          <a:prstGeom prst="rect">
            <a:avLst/>
          </a:prstGeom>
          <a:noFill/>
        </p:spPr>
      </p:pic>
      <p:pic>
        <p:nvPicPr>
          <p:cNvPr id="868400" name="Picture 48" descr="Nautel-XR-AM-Transmitter-XR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55294" y="1381126"/>
            <a:ext cx="414337" cy="885825"/>
          </a:xfrm>
          <a:prstGeom prst="rect">
            <a:avLst/>
          </a:prstGeom>
          <a:noFill/>
        </p:spPr>
      </p:pic>
      <p:pic>
        <p:nvPicPr>
          <p:cNvPr id="868401" name="Picture 49" descr="Nautel-XR-AM-Transmitter-XR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78994" y="1428750"/>
            <a:ext cx="401637" cy="857250"/>
          </a:xfrm>
          <a:prstGeom prst="rect">
            <a:avLst/>
          </a:prstGeom>
          <a:noFill/>
        </p:spPr>
      </p:pic>
      <p:sp>
        <p:nvSpPr>
          <p:cNvPr id="868402" name="Rectangle 50"/>
          <p:cNvSpPr>
            <a:spLocks noChangeArrowheads="1"/>
          </p:cNvSpPr>
          <p:nvPr/>
        </p:nvSpPr>
        <p:spPr bwMode="auto">
          <a:xfrm>
            <a:off x="4610201" y="2309703"/>
            <a:ext cx="3850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>
                <a:latin typeface="Arial Unicode MS" pitchFamily="34" charset="-128"/>
              </a:rPr>
              <a:t>XR3</a:t>
            </a:r>
            <a:endParaRPr lang="en-US" sz="1200">
              <a:latin typeface="Arial Unicode MS" pitchFamily="34" charset="-128"/>
            </a:endParaRPr>
          </a:p>
        </p:txBody>
      </p:sp>
      <p:sp>
        <p:nvSpPr>
          <p:cNvPr id="868403" name="Rectangle 51"/>
          <p:cNvSpPr>
            <a:spLocks noChangeArrowheads="1"/>
          </p:cNvSpPr>
          <p:nvPr/>
        </p:nvSpPr>
        <p:spPr bwMode="auto">
          <a:xfrm>
            <a:off x="5048351" y="2309703"/>
            <a:ext cx="3850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 dirty="0">
                <a:latin typeface="Arial Unicode MS" pitchFamily="34" charset="-128"/>
              </a:rPr>
              <a:t>XR6</a:t>
            </a:r>
            <a:endParaRPr lang="en-US" sz="1200" dirty="0">
              <a:latin typeface="Arial Unicode MS" pitchFamily="34" charset="-128"/>
            </a:endParaRPr>
          </a:p>
        </p:txBody>
      </p:sp>
      <p:sp>
        <p:nvSpPr>
          <p:cNvPr id="868404" name="Rectangle 52"/>
          <p:cNvSpPr>
            <a:spLocks noChangeArrowheads="1"/>
          </p:cNvSpPr>
          <p:nvPr/>
        </p:nvSpPr>
        <p:spPr bwMode="auto">
          <a:xfrm>
            <a:off x="5476976" y="2300178"/>
            <a:ext cx="4427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CA" sz="1200">
                <a:latin typeface="Arial Unicode MS" pitchFamily="34" charset="-128"/>
              </a:rPr>
              <a:t>XR12</a:t>
            </a:r>
            <a:endParaRPr lang="en-US" sz="1200">
              <a:latin typeface="Arial Unicode MS" pitchFamily="34" charset="-128"/>
            </a:endParaRPr>
          </a:p>
        </p:txBody>
      </p:sp>
      <p:pic>
        <p:nvPicPr>
          <p:cNvPr id="868406" name="Picture 54" descr="Nautel-NV-LT-Transmitter-Family"/>
          <p:cNvPicPr>
            <a:picLocks noChangeAspect="1" noChangeArrowheads="1"/>
          </p:cNvPicPr>
          <p:nvPr/>
        </p:nvPicPr>
        <p:blipFill>
          <a:blip r:embed="rId15"/>
          <a:srcRect l="18889" t="60681" r="25833" b="2457"/>
          <a:stretch>
            <a:fillRect/>
          </a:stretch>
        </p:blipFill>
        <p:spPr bwMode="auto">
          <a:xfrm>
            <a:off x="8198829" y="6110287"/>
            <a:ext cx="660400" cy="647700"/>
          </a:xfrm>
          <a:prstGeom prst="rect">
            <a:avLst/>
          </a:prstGeom>
          <a:noFill/>
        </p:spPr>
      </p:pic>
      <p:pic>
        <p:nvPicPr>
          <p:cNvPr id="868408" name="Picture 56" descr="Nautel-VS-Series-Transmitter-Award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49" y="5116350"/>
            <a:ext cx="1863725" cy="54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3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B0E538E3-183B-437D-A1AB-F327837BE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271" y="2947082"/>
            <a:ext cx="4994957" cy="124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216" b="1" dirty="0">
                <a:solidFill>
                  <a:srgbClr val="021C3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Thank You</a:t>
            </a:r>
            <a:endParaRPr lang="en-US" altLang="en-US" sz="11216" dirty="0">
              <a:solidFill>
                <a:srgbClr val="021C3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7132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8F63-B2AC-4EAA-AE16-EA99BFE8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What is the structure?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725B5D-6E76-4ED9-967E-366136AB909A}"/>
              </a:ext>
            </a:extLst>
          </p:cNvPr>
          <p:cNvSpPr/>
          <p:nvPr/>
        </p:nvSpPr>
        <p:spPr bwMode="auto">
          <a:xfrm>
            <a:off x="4944533" y="1134533"/>
            <a:ext cx="1642534" cy="13885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000" b="0" i="0" u="none" strike="noStrike" cap="none" normalizeH="0" baseline="30000" dirty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rPr>
              <a:t>Manager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>
                <a:latin typeface="Arial" charset="0"/>
              </a:rPr>
              <a:t>(MIBs)</a:t>
            </a: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DFD0C-C80C-4892-A157-7FFFE70FEC42}"/>
              </a:ext>
            </a:extLst>
          </p:cNvPr>
          <p:cNvSpPr/>
          <p:nvPr/>
        </p:nvSpPr>
        <p:spPr bwMode="auto">
          <a:xfrm>
            <a:off x="1134533" y="3166533"/>
            <a:ext cx="1913467" cy="14901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>
                <a:latin typeface="Arial" charset="0"/>
              </a:rPr>
              <a:t>Agent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000" b="0" i="0" u="none" strike="noStrike" cap="none" normalizeH="0" baseline="30000" dirty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rPr>
              <a:t>(MIB1)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8BB2F-C7BA-41AD-B802-DC4468C1E5D5}"/>
              </a:ext>
            </a:extLst>
          </p:cNvPr>
          <p:cNvSpPr/>
          <p:nvPr/>
        </p:nvSpPr>
        <p:spPr bwMode="auto">
          <a:xfrm>
            <a:off x="3564466" y="3166533"/>
            <a:ext cx="1913467" cy="14901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>
                <a:latin typeface="Arial" charset="0"/>
              </a:rPr>
              <a:t>Agent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000" b="0" i="0" u="none" strike="noStrike" cap="none" normalizeH="0" baseline="30000" dirty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rPr>
              <a:t>(MIB2)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09057-AA34-468C-AF5F-49B8AF3F828F}"/>
              </a:ext>
            </a:extLst>
          </p:cNvPr>
          <p:cNvSpPr/>
          <p:nvPr/>
        </p:nvSpPr>
        <p:spPr bwMode="auto">
          <a:xfrm>
            <a:off x="5994400" y="3166533"/>
            <a:ext cx="1913467" cy="14901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>
                <a:latin typeface="Arial" charset="0"/>
              </a:rPr>
              <a:t>Agent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000" b="0" i="0" u="none" strike="noStrike" cap="none" normalizeH="0" baseline="30000" dirty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rPr>
              <a:t>(MIB3)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C57EA9-5B09-4692-A221-91E73AC45F90}"/>
              </a:ext>
            </a:extLst>
          </p:cNvPr>
          <p:cNvSpPr/>
          <p:nvPr/>
        </p:nvSpPr>
        <p:spPr bwMode="auto">
          <a:xfrm>
            <a:off x="8424334" y="3166533"/>
            <a:ext cx="1913467" cy="14901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>
                <a:latin typeface="Arial" charset="0"/>
              </a:rPr>
              <a:t>Agent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000" b="0" i="0" u="none" strike="noStrike" cap="none" normalizeH="0" baseline="30000" dirty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rPr>
              <a:t>(MIB4)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E5BBB7-77C7-4106-8C6A-6A21BE32C2E8}"/>
              </a:ext>
            </a:extLst>
          </p:cNvPr>
          <p:cNvSpPr/>
          <p:nvPr/>
        </p:nvSpPr>
        <p:spPr bwMode="auto">
          <a:xfrm>
            <a:off x="1142996" y="5190067"/>
            <a:ext cx="1913467" cy="965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>
                <a:latin typeface="Arial" charset="0"/>
              </a:rPr>
              <a:t>Device 1</a:t>
            </a: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586CD6-4B0C-45B3-BEC1-BFC9B67A7503}"/>
              </a:ext>
            </a:extLst>
          </p:cNvPr>
          <p:cNvSpPr/>
          <p:nvPr/>
        </p:nvSpPr>
        <p:spPr bwMode="auto">
          <a:xfrm>
            <a:off x="6002863" y="5190067"/>
            <a:ext cx="1913467" cy="965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000" b="0" i="0" u="none" strike="noStrike" cap="none" normalizeH="0" baseline="30000" dirty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rPr>
              <a:t>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>
                <a:latin typeface="Arial" charset="0"/>
              </a:rPr>
              <a:t>Device 3</a:t>
            </a: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330D-1A63-463E-859F-0AEC91F27CB5}"/>
              </a:ext>
            </a:extLst>
          </p:cNvPr>
          <p:cNvSpPr/>
          <p:nvPr/>
        </p:nvSpPr>
        <p:spPr bwMode="auto">
          <a:xfrm>
            <a:off x="3572928" y="5190067"/>
            <a:ext cx="1913467" cy="965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>
                <a:latin typeface="Arial" charset="0"/>
              </a:rPr>
              <a:t>Device 2</a:t>
            </a: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6B2A13-1766-4256-8557-DF69745E6A8A}"/>
              </a:ext>
            </a:extLst>
          </p:cNvPr>
          <p:cNvSpPr/>
          <p:nvPr/>
        </p:nvSpPr>
        <p:spPr bwMode="auto">
          <a:xfrm>
            <a:off x="8432797" y="5190067"/>
            <a:ext cx="1913467" cy="965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>
                <a:latin typeface="Arial" charset="0"/>
              </a:rPr>
              <a:t>Device 4</a:t>
            </a:r>
            <a:endParaRPr kumimoji="0" lang="en-CA" sz="4000" b="0" i="0" u="none" strike="noStrike" cap="none" normalizeH="0" baseline="30000" dirty="0">
              <a:ln>
                <a:noFill/>
              </a:ln>
              <a:solidFill>
                <a:schemeClr val="folHlink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93AA71-C507-40DA-ACA5-FB8ABE132B96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V="1">
            <a:off x="2099730" y="4656667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9D67BA-CD56-4E11-892F-0EFF0A35864F}"/>
              </a:ext>
            </a:extLst>
          </p:cNvPr>
          <p:cNvCxnSpPr>
            <a:cxnSpLocks/>
          </p:cNvCxnSpPr>
          <p:nvPr/>
        </p:nvCxnSpPr>
        <p:spPr bwMode="auto">
          <a:xfrm flipV="1">
            <a:off x="9397997" y="4656667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05AAA7-C1B1-463B-8501-6B50C7BA3C41}"/>
              </a:ext>
            </a:extLst>
          </p:cNvPr>
          <p:cNvCxnSpPr>
            <a:cxnSpLocks/>
          </p:cNvCxnSpPr>
          <p:nvPr/>
        </p:nvCxnSpPr>
        <p:spPr bwMode="auto">
          <a:xfrm flipV="1">
            <a:off x="6951130" y="4656667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078D4A-8525-4343-BA00-9F711B60311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9661" y="4656667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BDF486-0FE1-4F47-95DB-A1253A42D9B1}"/>
              </a:ext>
            </a:extLst>
          </p:cNvPr>
          <p:cNvCxnSpPr>
            <a:cxnSpLocks/>
          </p:cNvCxnSpPr>
          <p:nvPr/>
        </p:nvCxnSpPr>
        <p:spPr bwMode="auto">
          <a:xfrm flipV="1">
            <a:off x="5765800" y="2523067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A49CD5-A665-48DA-9E6C-5150E578C0E2}"/>
              </a:ext>
            </a:extLst>
          </p:cNvPr>
          <p:cNvCxnSpPr/>
          <p:nvPr/>
        </p:nvCxnSpPr>
        <p:spPr bwMode="auto">
          <a:xfrm>
            <a:off x="2091266" y="2827867"/>
            <a:ext cx="72982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3D1B36-E120-4EFF-A394-360A1F6F10FE}"/>
              </a:ext>
            </a:extLst>
          </p:cNvPr>
          <p:cNvCxnSpPr>
            <a:cxnSpLocks/>
            <a:endCxn id="5" idx="0"/>
          </p:cNvCxnSpPr>
          <p:nvPr/>
        </p:nvCxnSpPr>
        <p:spPr bwMode="auto">
          <a:xfrm>
            <a:off x="2091266" y="2827867"/>
            <a:ext cx="1" cy="338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C04B98-1E74-4E22-BE4C-EF70D2E63A13}"/>
              </a:ext>
            </a:extLst>
          </p:cNvPr>
          <p:cNvCxnSpPr>
            <a:cxnSpLocks/>
          </p:cNvCxnSpPr>
          <p:nvPr/>
        </p:nvCxnSpPr>
        <p:spPr bwMode="auto">
          <a:xfrm>
            <a:off x="6938430" y="2827867"/>
            <a:ext cx="1" cy="338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EC7672-1343-45A3-8763-F4E3F047A9B4}"/>
              </a:ext>
            </a:extLst>
          </p:cNvPr>
          <p:cNvCxnSpPr/>
          <p:nvPr/>
        </p:nvCxnSpPr>
        <p:spPr bwMode="auto">
          <a:xfrm>
            <a:off x="4487329" y="2827867"/>
            <a:ext cx="1" cy="338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3DA3BF-3071-466B-BEA9-26A84A8C8409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 flipH="1">
            <a:off x="9381068" y="2827867"/>
            <a:ext cx="8464" cy="338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959416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8F63-B2AC-4EAA-AE16-EA99BFE8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What is the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340B-5540-420E-BA3F-3186BE3A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Managers – poll the agents to retrieve status, or push (SET) 	commands</a:t>
            </a:r>
          </a:p>
          <a:p>
            <a:r>
              <a:rPr lang="en-CA" dirty="0"/>
              <a:t>Agents/Clients – retrieve information from the devices to send 	to managers, or take commands from managers and send 	to devices</a:t>
            </a:r>
          </a:p>
          <a:p>
            <a:r>
              <a:rPr lang="en-CA" dirty="0"/>
              <a:t>Browsers – a visual tool to view the overall activity, to monitor 	status for each device, or to provide a simple way to send 	commands to the devices.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94534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8F63-B2AC-4EAA-AE16-EA99BFE8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What is the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340B-5540-420E-BA3F-3186BE3AD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1" y="1505935"/>
            <a:ext cx="5748869" cy="4525963"/>
          </a:xfrm>
        </p:spPr>
        <p:txBody>
          <a:bodyPr/>
          <a:lstStyle/>
          <a:p>
            <a:r>
              <a:rPr lang="en-CA" dirty="0"/>
              <a:t>MIBs</a:t>
            </a:r>
          </a:p>
          <a:p>
            <a:pPr marL="0" indent="0">
              <a:buNone/>
            </a:pPr>
            <a:r>
              <a:rPr lang="en-CA" dirty="0"/>
              <a:t>	Management Information 	Base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Everything there is to know 	in too many numbers!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C62C3-232D-49CE-A298-D9980182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2935"/>
            <a:ext cx="5748870" cy="63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780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E60C-2960-4314-88FF-A349A224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What is the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0EF7-C0C2-47F0-9683-BFCAAAF5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8468"/>
            <a:ext cx="10972800" cy="4525963"/>
          </a:xfrm>
        </p:spPr>
        <p:txBody>
          <a:bodyPr/>
          <a:lstStyle/>
          <a:p>
            <a:r>
              <a:rPr lang="en-CA" dirty="0"/>
              <a:t>MIB files</a:t>
            </a:r>
          </a:p>
          <a:p>
            <a:pPr lvl="1"/>
            <a:r>
              <a:rPr lang="en-CA" dirty="0"/>
              <a:t>Management Information Base</a:t>
            </a:r>
          </a:p>
          <a:p>
            <a:pPr lvl="2"/>
            <a:r>
              <a:rPr lang="en-CA" dirty="0"/>
              <a:t>Predefined structure that stores information that can be queried or set</a:t>
            </a:r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r>
              <a:rPr lang="en-CA" dirty="0"/>
              <a:t>Work from a very structured address set (OID – or Object Identifier)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2E4BC-6E74-4BC8-B958-FE3EBEABA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91" y="2810933"/>
            <a:ext cx="4719109" cy="2421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88314F-581E-4D4D-9A8D-32FD6777A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801408"/>
            <a:ext cx="5605579" cy="2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54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8F63-B2AC-4EAA-AE16-EA99BFE8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What is the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340B-5540-420E-BA3F-3186BE3AD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5267"/>
            <a:ext cx="10972800" cy="4525963"/>
          </a:xfrm>
        </p:spPr>
        <p:txBody>
          <a:bodyPr/>
          <a:lstStyle/>
          <a:p>
            <a:r>
              <a:rPr lang="en-CA" dirty="0"/>
              <a:t>OID: .1.3.6.1.4.1.28142.1.300.256.329.0</a:t>
            </a:r>
          </a:p>
          <a:p>
            <a:pPr lvl="1"/>
            <a:r>
              <a:rPr lang="en-CA" dirty="0"/>
              <a:t>1.3.6.1 = </a:t>
            </a:r>
            <a:r>
              <a:rPr lang="en-CA" dirty="0" err="1"/>
              <a:t>iso.org.dod.internet</a:t>
            </a:r>
            <a:r>
              <a:rPr lang="en-CA" dirty="0"/>
              <a:t> (this will be the same for all devices)</a:t>
            </a:r>
          </a:p>
          <a:p>
            <a:pPr lvl="1"/>
            <a:r>
              <a:rPr lang="en-CA" dirty="0"/>
              <a:t>4 = private (1 – directory, 2 – management, 3 – experimental, 5 – security, 6 – SNMPv2, 7 – mail, 8 - features</a:t>
            </a:r>
          </a:p>
          <a:p>
            <a:pPr lvl="1"/>
            <a:r>
              <a:rPr lang="en-CA" dirty="0"/>
              <a:t>1 = enterprise </a:t>
            </a:r>
          </a:p>
          <a:p>
            <a:pPr lvl="1"/>
            <a:r>
              <a:rPr lang="en-CA" dirty="0"/>
              <a:t>28142 = manufacturer code (Nautel is 28142)</a:t>
            </a:r>
          </a:p>
          <a:p>
            <a:pPr lvl="1"/>
            <a:r>
              <a:rPr lang="en-CA" dirty="0"/>
              <a:t>1 =</a:t>
            </a:r>
          </a:p>
          <a:p>
            <a:pPr lvl="1"/>
            <a:r>
              <a:rPr lang="en-CA" dirty="0"/>
              <a:t>300 = product identifier (in this case, VS300 transmitter)</a:t>
            </a:r>
          </a:p>
          <a:p>
            <a:pPr lvl="1"/>
            <a:r>
              <a:rPr lang="en-CA" dirty="0"/>
              <a:t>256 =</a:t>
            </a:r>
          </a:p>
          <a:p>
            <a:pPr lvl="1"/>
            <a:r>
              <a:rPr lang="en-CA" dirty="0"/>
              <a:t>329 =</a:t>
            </a:r>
          </a:p>
          <a:p>
            <a:pPr lvl="1"/>
            <a:r>
              <a:rPr lang="en-CA" dirty="0"/>
              <a:t>0 =</a:t>
            </a:r>
          </a:p>
        </p:txBody>
      </p:sp>
    </p:spTree>
    <p:extLst>
      <p:ext uri="{BB962C8B-B14F-4D97-AF65-F5344CB8AC3E}">
        <p14:creationId xmlns:p14="http://schemas.microsoft.com/office/powerpoint/2010/main" val="2661699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8063A1-C4CE-400D-8217-DC95A021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l"/>
            <a:r>
              <a:rPr lang="en-CA" dirty="0"/>
              <a:t>What are the commands?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A180C-B97C-4FAD-AFB7-1F4A1F392F61}"/>
              </a:ext>
            </a:extLst>
          </p:cNvPr>
          <p:cNvSpPr txBox="1"/>
          <p:nvPr/>
        </p:nvSpPr>
        <p:spPr>
          <a:xfrm>
            <a:off x="609600" y="1139315"/>
            <a:ext cx="43857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aseline="0" dirty="0">
                <a:solidFill>
                  <a:schemeClr val="accent2">
                    <a:lumMod val="50000"/>
                  </a:schemeClr>
                </a:solidFill>
              </a:rPr>
              <a:t>Get</a:t>
            </a:r>
          </a:p>
          <a:p>
            <a:r>
              <a:rPr lang="en-CA" sz="3200" baseline="0" dirty="0">
                <a:solidFill>
                  <a:schemeClr val="accent2">
                    <a:lumMod val="50000"/>
                  </a:schemeClr>
                </a:solidFill>
              </a:rPr>
              <a:t>Get Response</a:t>
            </a:r>
          </a:p>
          <a:p>
            <a:r>
              <a:rPr lang="en-CA" sz="3200" baseline="0" dirty="0">
                <a:solidFill>
                  <a:schemeClr val="accent2">
                    <a:lumMod val="50000"/>
                  </a:schemeClr>
                </a:solidFill>
              </a:rPr>
              <a:t>Get Next</a:t>
            </a:r>
          </a:p>
          <a:p>
            <a:r>
              <a:rPr lang="en-CA" sz="3200" baseline="0" dirty="0">
                <a:solidFill>
                  <a:schemeClr val="accent2">
                    <a:lumMod val="50000"/>
                  </a:schemeClr>
                </a:solidFill>
              </a:rPr>
              <a:t>Walk</a:t>
            </a:r>
          </a:p>
          <a:p>
            <a:r>
              <a:rPr lang="en-CA" sz="3200" baseline="0" dirty="0">
                <a:solidFill>
                  <a:schemeClr val="accent2">
                    <a:lumMod val="50000"/>
                  </a:schemeClr>
                </a:solidFill>
              </a:rPr>
              <a:t>Set</a:t>
            </a:r>
          </a:p>
          <a:p>
            <a:r>
              <a:rPr lang="en-CA" sz="3200" baseline="0" dirty="0">
                <a:solidFill>
                  <a:schemeClr val="accent2">
                    <a:lumMod val="50000"/>
                  </a:schemeClr>
                </a:solidFill>
              </a:rPr>
              <a:t>Trap</a:t>
            </a:r>
          </a:p>
          <a:p>
            <a:r>
              <a:rPr lang="en-CA" sz="3200" baseline="0" dirty="0">
                <a:solidFill>
                  <a:schemeClr val="accent2">
                    <a:lumMod val="50000"/>
                  </a:schemeClr>
                </a:solidFill>
              </a:rPr>
              <a:t>Inform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8BA1D-2994-4E5F-910C-E2FF82F6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44" b="71122"/>
          <a:stretch/>
        </p:blipFill>
        <p:spPr>
          <a:xfrm>
            <a:off x="5362411" y="1724090"/>
            <a:ext cx="6219989" cy="33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169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3EBB-D0AF-478E-8697-5DD2CD65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How do we make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22D5-D44B-4996-97D2-07383D07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4053107" cy="4525963"/>
          </a:xfrm>
        </p:spPr>
        <p:txBody>
          <a:bodyPr/>
          <a:lstStyle/>
          <a:p>
            <a:r>
              <a:rPr lang="en-CA" dirty="0"/>
              <a:t>Configure devices</a:t>
            </a:r>
          </a:p>
          <a:p>
            <a:pPr lvl="1"/>
            <a:r>
              <a:rPr lang="en-CA" dirty="0"/>
              <a:t>Set Community PWs</a:t>
            </a:r>
          </a:p>
          <a:p>
            <a:pPr lvl="1"/>
            <a:r>
              <a:rPr lang="en-CA" dirty="0"/>
              <a:t>Enable Traps</a:t>
            </a:r>
          </a:p>
          <a:p>
            <a:pPr lvl="1"/>
            <a:r>
              <a:rPr lang="en-CA" dirty="0"/>
              <a:t>Set IP of Manager for receiving Traps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F44FF-9D18-40C3-ADA4-6FC6D6865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07" y="1900660"/>
            <a:ext cx="7072093" cy="40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06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3000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3000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200" baseline="0" dirty="0" smtClean="0">
            <a:solidFill>
              <a:schemeClr val="accent2">
                <a:lumMod val="50000"/>
              </a:schemeClr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641DDB6379846943BCABE33B4F56C" ma:contentTypeVersion="2" ma:contentTypeDescription="Create a new document." ma:contentTypeScope="" ma:versionID="96f1047a6f9b6341cd87b9bd5f84bf18">
  <xsd:schema xmlns:xsd="http://www.w3.org/2001/XMLSchema" xmlns:xs="http://www.w3.org/2001/XMLSchema" xmlns:p="http://schemas.microsoft.com/office/2006/metadata/properties" xmlns:ns2="72491428-6897-4765-a0cf-ef148835df8f" targetNamespace="http://schemas.microsoft.com/office/2006/metadata/properties" ma:root="true" ma:fieldsID="c9523641247a44d641c366b05bdd8abd" ns2:_="">
    <xsd:import namespace="72491428-6897-4765-a0cf-ef148835df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91428-6897-4765-a0cf-ef148835df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91428-6897-4765-a0cf-ef148835df8f">
      <UserInfo>
        <DisplayName>Chuck Kelly</DisplayName>
        <AccountId>80</AccountId>
        <AccountType/>
      </UserInfo>
      <UserInfo>
        <DisplayName>Alex Morash</DisplayName>
        <AccountId>55</AccountId>
        <AccountType/>
      </UserInfo>
      <UserInfo>
        <DisplayName>John Whyte</DisplayName>
        <AccountId>136</AccountId>
        <AccountType/>
      </UserInfo>
    </SharedWithUsers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3C693-35EC-4C95-8316-04EC5FD20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91428-6897-4765-a0cf-ef148835df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2F77E-6493-488A-9A77-572F70386126}">
  <ds:schemaRefs>
    <ds:schemaRef ds:uri="http://schemas.microsoft.com/office/2006/metadata/properties"/>
    <ds:schemaRef ds:uri="http://schemas.microsoft.com/office/infopath/2007/PartnerControls"/>
    <ds:schemaRef ds:uri="72491428-6897-4765-a0cf-ef148835df8f"/>
  </ds:schemaRefs>
</ds:datastoreItem>
</file>

<file path=customXml/itemProps3.xml><?xml version="1.0" encoding="utf-8"?>
<ds:datastoreItem xmlns:ds="http://schemas.openxmlformats.org/officeDocument/2006/customXml" ds:itemID="{94F83C7F-F1CD-4BC6-8D07-D75F5294E39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D955D8C-C632-4846-9929-A6F3749810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16199</TotalTime>
  <Words>735</Words>
  <Application>Microsoft Office PowerPoint</Application>
  <PresentationFormat>Widescreen</PresentationFormat>
  <Paragraphs>153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Unicode MS</vt:lpstr>
      <vt:lpstr>Calibri</vt:lpstr>
      <vt:lpstr>Default Design</vt:lpstr>
      <vt:lpstr>SNMP Putting the Simple back in   Simple  Network  Management  Protocol </vt:lpstr>
      <vt:lpstr>What is it?</vt:lpstr>
      <vt:lpstr>What is the structure?</vt:lpstr>
      <vt:lpstr>What is the structure?</vt:lpstr>
      <vt:lpstr>What is the structure?</vt:lpstr>
      <vt:lpstr>What is the structure?</vt:lpstr>
      <vt:lpstr>What is the structure?</vt:lpstr>
      <vt:lpstr>What are the commands?</vt:lpstr>
      <vt:lpstr>How do we make it work?</vt:lpstr>
      <vt:lpstr>How do we make it work?</vt:lpstr>
      <vt:lpstr>How do we make it work?</vt:lpstr>
      <vt:lpstr>How do we make it work?</vt:lpstr>
      <vt:lpstr>How do we make it work?</vt:lpstr>
      <vt:lpstr>How do we make it work?</vt:lpstr>
      <vt:lpstr>How do we make it work?</vt:lpstr>
      <vt:lpstr>How do we make it work?</vt:lpstr>
      <vt:lpstr>The Gotchas</vt:lpstr>
      <vt:lpstr>Questions?</vt:lpstr>
      <vt:lpstr>Online Information</vt:lpstr>
      <vt:lpstr>Nautel Major Product Families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matt.herdon@nautel.com</dc:creator>
  <cp:lastModifiedBy>Jeff Welton</cp:lastModifiedBy>
  <cp:revision>582</cp:revision>
  <cp:lastPrinted>2015-03-09T15:44:09Z</cp:lastPrinted>
  <dcterms:created xsi:type="dcterms:W3CDTF">2009-02-05T19:02:16Z</dcterms:created>
  <dcterms:modified xsi:type="dcterms:W3CDTF">2020-08-19T13:03:03Z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Chuck Kelly;Alex Morash;John Whyte</vt:lpwstr>
  </property>
  <property fmtid="{D5CDD505-2E9C-101B-9397-08002B2CF9AE}" pid="3" name="SharedWithUsers">
    <vt:lpwstr>80;#Chuck Kelly;#55;#Alex Morash;#136;#John Whyte</vt:lpwstr>
  </property>
  <property fmtid="{D5CDD505-2E9C-101B-9397-08002B2CF9AE}" pid="4" name="ContentTypeId">
    <vt:lpwstr>0x010100EA5641DDB6379846943BCABE33B4F56C</vt:lpwstr>
  </property>
</Properties>
</file>